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1pPr>
    <a:lvl2pPr indent="3429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2pPr>
    <a:lvl3pPr indent="6858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3pPr>
    <a:lvl4pPr indent="10287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4pPr>
    <a:lvl5pPr indent="13716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5pPr>
    <a:lvl6pPr indent="17145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6pPr>
    <a:lvl7pPr indent="20574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7pPr>
    <a:lvl8pPr indent="24003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8pPr>
    <a:lvl9pPr indent="27432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12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44988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>
        <a:latin typeface="Lucida Grande"/>
        <a:ea typeface="Lucida Grande"/>
        <a:cs typeface="Lucida Grande"/>
        <a:sym typeface="Lucida Grande"/>
      </a:defRPr>
    </a:lvl1pPr>
    <a:lvl2pPr indent="228600" defTabSz="457200">
      <a:defRPr>
        <a:latin typeface="Lucida Grande"/>
        <a:ea typeface="Lucida Grande"/>
        <a:cs typeface="Lucida Grande"/>
        <a:sym typeface="Lucida Grande"/>
      </a:defRPr>
    </a:lvl2pPr>
    <a:lvl3pPr indent="457200" defTabSz="457200">
      <a:defRPr>
        <a:latin typeface="Lucida Grande"/>
        <a:ea typeface="Lucida Grande"/>
        <a:cs typeface="Lucida Grande"/>
        <a:sym typeface="Lucida Grande"/>
      </a:defRPr>
    </a:lvl3pPr>
    <a:lvl4pPr indent="685800" defTabSz="457200">
      <a:defRPr>
        <a:latin typeface="Lucida Grande"/>
        <a:ea typeface="Lucida Grande"/>
        <a:cs typeface="Lucida Grande"/>
        <a:sym typeface="Lucida Grande"/>
      </a:defRPr>
    </a:lvl4pPr>
    <a:lvl5pPr indent="914400" defTabSz="457200">
      <a:defRPr>
        <a:latin typeface="Lucida Grande"/>
        <a:ea typeface="Lucida Grande"/>
        <a:cs typeface="Lucida Grande"/>
        <a:sym typeface="Lucida Grande"/>
      </a:defRPr>
    </a:lvl5pPr>
    <a:lvl6pPr indent="1143000" defTabSz="457200">
      <a:defRPr>
        <a:latin typeface="Lucida Grande"/>
        <a:ea typeface="Lucida Grande"/>
        <a:cs typeface="Lucida Grande"/>
        <a:sym typeface="Lucida Grande"/>
      </a:defRPr>
    </a:lvl6pPr>
    <a:lvl7pPr indent="1371600" defTabSz="457200">
      <a:defRPr>
        <a:latin typeface="Lucida Grande"/>
        <a:ea typeface="Lucida Grande"/>
        <a:cs typeface="Lucida Grande"/>
        <a:sym typeface="Lucida Grande"/>
      </a:defRPr>
    </a:lvl7pPr>
    <a:lvl8pPr indent="1600200" defTabSz="457200">
      <a:defRPr>
        <a:latin typeface="Lucida Grande"/>
        <a:ea typeface="Lucida Grande"/>
        <a:cs typeface="Lucida Grande"/>
        <a:sym typeface="Lucida Grande"/>
      </a:defRPr>
    </a:lvl8pPr>
    <a:lvl9pPr indent="1828800" defTabSz="45720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565400"/>
            <a:ext cx="10464800" cy="2540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207000"/>
            <a:ext cx="10464800" cy="1460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607300" y="2946400"/>
            <a:ext cx="41275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spcBef>
                <a:spcPts val="6000"/>
              </a:spcBef>
              <a:buBlip>
                <a:blip r:embed="rId2"/>
              </a:buBlip>
            </a:lvl1pPr>
            <a:lvl2pPr>
              <a:spcBef>
                <a:spcPts val="6000"/>
              </a:spcBef>
              <a:buBlip>
                <a:blip r:embed="rId2"/>
              </a:buBlip>
            </a:lvl2pPr>
            <a:lvl3pPr>
              <a:spcBef>
                <a:spcPts val="6000"/>
              </a:spcBef>
              <a:buBlip>
                <a:blip r:embed="rId2"/>
              </a:buBlip>
            </a:lvl3pPr>
            <a:lvl4pPr>
              <a:spcBef>
                <a:spcPts val="6000"/>
              </a:spcBef>
              <a:buBlip>
                <a:blip r:embed="rId2"/>
              </a:buBlip>
            </a:lvl4pPr>
            <a:lvl5pPr>
              <a:spcBef>
                <a:spcPts val="60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828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596900" y="1790700"/>
            <a:ext cx="6032500" cy="304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96900" y="4940300"/>
            <a:ext cx="6032500" cy="3048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png"/><Relationship Id="rId17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893697" indent="-436497" defTabSz="457200">
        <a:spcBef>
          <a:spcPts val="3000"/>
        </a:spcBef>
        <a:buSzPct val="43000"/>
        <a:buBlip>
          <a:blip r:embed="rId17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439797" indent="-436497" defTabSz="457200">
        <a:spcBef>
          <a:spcPts val="3000"/>
        </a:spcBef>
        <a:buSzPct val="43000"/>
        <a:buBlip>
          <a:blip r:embed="rId17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973197" indent="-436497" defTabSz="457200">
        <a:spcBef>
          <a:spcPts val="3000"/>
        </a:spcBef>
        <a:buSzPct val="43000"/>
        <a:buBlip>
          <a:blip r:embed="rId17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544697" indent="-436497" defTabSz="457200">
        <a:spcBef>
          <a:spcPts val="3000"/>
        </a:spcBef>
        <a:buSzPct val="43000"/>
        <a:buBlip>
          <a:blip r:embed="rId17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3128897" indent="-436497" defTabSz="457200">
        <a:spcBef>
          <a:spcPts val="3000"/>
        </a:spcBef>
        <a:buSzPct val="43000"/>
        <a:buBlip>
          <a:blip r:embed="rId17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84497" indent="-436497" defTabSz="457200">
        <a:spcBef>
          <a:spcPts val="3000"/>
        </a:spcBef>
        <a:buSzPct val="43000"/>
        <a:buBlip>
          <a:blip r:embed="rId17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3840097" indent="-436497" defTabSz="457200">
        <a:spcBef>
          <a:spcPts val="3000"/>
        </a:spcBef>
        <a:buSzPct val="43000"/>
        <a:buBlip>
          <a:blip r:embed="rId17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195697" indent="-436497" defTabSz="457200">
        <a:spcBef>
          <a:spcPts val="3000"/>
        </a:spcBef>
        <a:buSzPct val="43000"/>
        <a:buBlip>
          <a:blip r:embed="rId17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4551297" indent="-436497" defTabSz="457200">
        <a:spcBef>
          <a:spcPts val="3000"/>
        </a:spcBef>
        <a:buSzPct val="43000"/>
        <a:buBlip>
          <a:blip r:embed="rId17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Homework 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75084" y="1868836"/>
            <a:ext cx="3272532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Biological problem</a:t>
            </a:r>
          </a:p>
        </p:txBody>
      </p:sp>
      <p:sp>
        <p:nvSpPr>
          <p:cNvPr id="42" name="Shape 42"/>
          <p:cNvSpPr/>
          <p:nvPr/>
        </p:nvSpPr>
        <p:spPr>
          <a:xfrm>
            <a:off x="10569697" y="1881452"/>
            <a:ext cx="1911106" cy="5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Publication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788499" y="3506968"/>
            <a:ext cx="1345356" cy="2190772"/>
            <a:chOff x="-12648" y="-50800"/>
            <a:chExt cx="1345354" cy="2190771"/>
          </a:xfrm>
        </p:grpSpPr>
        <p:grpSp>
          <p:nvGrpSpPr>
            <p:cNvPr id="51" name="Group 51"/>
            <p:cNvGrpSpPr/>
            <p:nvPr/>
          </p:nvGrpSpPr>
          <p:grpSpPr>
            <a:xfrm flipH="1">
              <a:off x="-12649" y="-50801"/>
              <a:ext cx="1345356" cy="2190101"/>
              <a:chOff x="-12520" y="-50800"/>
              <a:chExt cx="1345354" cy="2190099"/>
            </a:xfrm>
          </p:grpSpPr>
          <p:pic>
            <p:nvPicPr>
              <p:cNvPr id="43" name="Picture 42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47420" y="1293316"/>
                <a:ext cx="387884" cy="845984"/>
              </a:xfrm>
              <a:prstGeom prst="rect">
                <a:avLst/>
              </a:prstGeom>
              <a:effectLst/>
            </p:spPr>
          </p:pic>
          <p:pic>
            <p:nvPicPr>
              <p:cNvPr id="45" name="Picture 44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696686" y="60567"/>
                <a:ext cx="636148" cy="1347938"/>
              </a:xfrm>
              <a:prstGeom prst="rect">
                <a:avLst/>
              </a:prstGeom>
              <a:effectLst/>
            </p:spPr>
          </p:pic>
          <p:pic>
            <p:nvPicPr>
              <p:cNvPr id="47" name="Picture 46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2521" y="652750"/>
                <a:ext cx="851151" cy="755754"/>
              </a:xfrm>
              <a:prstGeom prst="rect">
                <a:avLst/>
              </a:prstGeom>
              <a:effectLst/>
            </p:spPr>
          </p:pic>
          <p:pic>
            <p:nvPicPr>
              <p:cNvPr id="49" name="Picture 48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33688" y="-50801"/>
                <a:ext cx="709182" cy="865225"/>
              </a:xfrm>
              <a:prstGeom prst="rect">
                <a:avLst/>
              </a:prstGeom>
              <a:effectLst/>
            </p:spPr>
          </p:pic>
        </p:grpSp>
        <p:pic>
          <p:nvPicPr>
            <p:cNvPr id="52" name="Picture 51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9788" y="1294346"/>
              <a:ext cx="648770" cy="845626"/>
            </a:xfrm>
            <a:prstGeom prst="rect">
              <a:avLst/>
            </a:prstGeom>
            <a:effectLst/>
          </p:spPr>
        </p:pic>
      </p:grpSp>
      <p:grpSp>
        <p:nvGrpSpPr>
          <p:cNvPr id="88" name="Group 88"/>
          <p:cNvGrpSpPr/>
          <p:nvPr/>
        </p:nvGrpSpPr>
        <p:grpSpPr>
          <a:xfrm>
            <a:off x="4547964" y="2414297"/>
            <a:ext cx="4529808" cy="4375052"/>
            <a:chOff x="-241300" y="-241300"/>
            <a:chExt cx="4529807" cy="4375050"/>
          </a:xfrm>
        </p:grpSpPr>
        <p:grpSp>
          <p:nvGrpSpPr>
            <p:cNvPr id="77" name="Group 77"/>
            <p:cNvGrpSpPr/>
            <p:nvPr/>
          </p:nvGrpSpPr>
          <p:grpSpPr>
            <a:xfrm>
              <a:off x="-241301" y="-241301"/>
              <a:ext cx="4529809" cy="4375052"/>
              <a:chOff x="-241300" y="-241300"/>
              <a:chExt cx="4529807" cy="4375050"/>
            </a:xfrm>
          </p:grpSpPr>
          <p:grpSp>
            <p:nvGrpSpPr>
              <p:cNvPr id="73" name="Group 73"/>
              <p:cNvGrpSpPr/>
              <p:nvPr/>
            </p:nvGrpSpPr>
            <p:grpSpPr>
              <a:xfrm>
                <a:off x="-241301" y="-241301"/>
                <a:ext cx="4315273" cy="4375052"/>
                <a:chOff x="-241300" y="-241300"/>
                <a:chExt cx="4315271" cy="4375050"/>
              </a:xfrm>
            </p:grpSpPr>
            <p:grpSp>
              <p:nvGrpSpPr>
                <p:cNvPr id="57" name="Group 57"/>
                <p:cNvGrpSpPr/>
                <p:nvPr/>
              </p:nvGrpSpPr>
              <p:grpSpPr>
                <a:xfrm>
                  <a:off x="693514" y="-241301"/>
                  <a:ext cx="2295972" cy="2343052"/>
                  <a:chOff x="-241300" y="-241300"/>
                  <a:chExt cx="2295971" cy="2343050"/>
                </a:xfrm>
              </p:grpSpPr>
              <p:sp>
                <p:nvSpPr>
                  <p:cNvPr id="56" name="Shape 56"/>
                  <p:cNvSpPr/>
                  <p:nvPr/>
                </p:nvSpPr>
                <p:spPr>
                  <a:xfrm>
                    <a:off x="0" y="0"/>
                    <a:ext cx="1813372" cy="18604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6041"/>
                    </a:srgbClr>
                  </a:solidFill>
                  <a:ln>
                    <a:noFil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>
                        <a:effectLst>
                          <a:outerShdw blurRad="63500" dist="25400" dir="2700000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pic>
                <p:nvPicPr>
                  <p:cNvPr id="55" name="Picture 54"/>
                  <p:cNvPicPr/>
                  <p:nvPr/>
                </p:nvPicPr>
                <p:blipFill>
                  <a:blip r:embed="rId7">
                    <a:alphaModFix amt="86041"/>
                    <a:extLst/>
                  </a:blip>
                  <a:stretch>
                    <a:fillRect/>
                  </a:stretch>
                </p:blipFill>
                <p:spPr>
                  <a:xfrm>
                    <a:off x="-241300" y="-241300"/>
                    <a:ext cx="2295972" cy="2343051"/>
                  </a:xfrm>
                  <a:prstGeom prst="rect">
                    <a:avLst/>
                  </a:prstGeom>
                  <a:effectLst/>
                </p:spPr>
              </p:pic>
            </p:grpSp>
            <p:grpSp>
              <p:nvGrpSpPr>
                <p:cNvPr id="60" name="Group 60"/>
                <p:cNvGrpSpPr/>
                <p:nvPr/>
              </p:nvGrpSpPr>
              <p:grpSpPr>
                <a:xfrm>
                  <a:off x="25399" y="1790699"/>
                  <a:ext cx="2295973" cy="2343052"/>
                  <a:chOff x="-241300" y="-241300"/>
                  <a:chExt cx="2295971" cy="2343050"/>
                </a:xfrm>
              </p:grpSpPr>
              <p:sp>
                <p:nvSpPr>
                  <p:cNvPr id="59" name="Shape 59"/>
                  <p:cNvSpPr/>
                  <p:nvPr/>
                </p:nvSpPr>
                <p:spPr>
                  <a:xfrm>
                    <a:off x="0" y="0"/>
                    <a:ext cx="1813372" cy="18604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6041"/>
                    </a:srgbClr>
                  </a:solidFill>
                  <a:ln>
                    <a:noFil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>
                        <a:effectLst>
                          <a:outerShdw blurRad="63500" dist="25400" dir="2700000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pic>
                <p:nvPicPr>
                  <p:cNvPr id="58" name="Picture 57"/>
                  <p:cNvPicPr/>
                  <p:nvPr/>
                </p:nvPicPr>
                <p:blipFill>
                  <a:blip r:embed="rId7">
                    <a:alphaModFix amt="86041"/>
                    <a:extLst/>
                  </a:blip>
                  <a:stretch>
                    <a:fillRect/>
                  </a:stretch>
                </p:blipFill>
                <p:spPr>
                  <a:xfrm>
                    <a:off x="-241300" y="-241300"/>
                    <a:ext cx="2295972" cy="2343051"/>
                  </a:xfrm>
                  <a:prstGeom prst="rect">
                    <a:avLst/>
                  </a:prstGeom>
                  <a:effectLst/>
                </p:spPr>
              </p:pic>
            </p:grpSp>
            <p:grpSp>
              <p:nvGrpSpPr>
                <p:cNvPr id="63" name="Group 63"/>
                <p:cNvGrpSpPr/>
                <p:nvPr/>
              </p:nvGrpSpPr>
              <p:grpSpPr>
                <a:xfrm>
                  <a:off x="-152401" y="-241301"/>
                  <a:ext cx="2295973" cy="2343052"/>
                  <a:chOff x="-241300" y="-241300"/>
                  <a:chExt cx="2295971" cy="2343050"/>
                </a:xfrm>
              </p:grpSpPr>
              <p:sp>
                <p:nvSpPr>
                  <p:cNvPr id="62" name="Shape 62"/>
                  <p:cNvSpPr/>
                  <p:nvPr/>
                </p:nvSpPr>
                <p:spPr>
                  <a:xfrm>
                    <a:off x="0" y="0"/>
                    <a:ext cx="1813372" cy="18604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6041"/>
                    </a:srgbClr>
                  </a:solidFill>
                  <a:ln>
                    <a:noFil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>
                        <a:effectLst>
                          <a:outerShdw blurRad="63500" dist="25400" dir="2700000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pic>
                <p:nvPicPr>
                  <p:cNvPr id="61" name="Picture 60"/>
                  <p:cNvPicPr/>
                  <p:nvPr/>
                </p:nvPicPr>
                <p:blipFill>
                  <a:blip r:embed="rId7">
                    <a:alphaModFix amt="86041"/>
                    <a:extLst/>
                  </a:blip>
                  <a:stretch>
                    <a:fillRect/>
                  </a:stretch>
                </p:blipFill>
                <p:spPr>
                  <a:xfrm>
                    <a:off x="-241300" y="-241300"/>
                    <a:ext cx="2295972" cy="2343051"/>
                  </a:xfrm>
                  <a:prstGeom prst="rect">
                    <a:avLst/>
                  </a:prstGeom>
                  <a:effectLst/>
                </p:spPr>
              </p:pic>
            </p:grpSp>
            <p:grpSp>
              <p:nvGrpSpPr>
                <p:cNvPr id="66" name="Group 66"/>
                <p:cNvGrpSpPr/>
                <p:nvPr/>
              </p:nvGrpSpPr>
              <p:grpSpPr>
                <a:xfrm>
                  <a:off x="1777999" y="1663699"/>
                  <a:ext cx="2295973" cy="2343052"/>
                  <a:chOff x="-241300" y="-241300"/>
                  <a:chExt cx="2295971" cy="2343050"/>
                </a:xfrm>
              </p:grpSpPr>
              <p:sp>
                <p:nvSpPr>
                  <p:cNvPr id="65" name="Shape 65"/>
                  <p:cNvSpPr/>
                  <p:nvPr/>
                </p:nvSpPr>
                <p:spPr>
                  <a:xfrm>
                    <a:off x="0" y="0"/>
                    <a:ext cx="1813372" cy="18604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6041"/>
                    </a:srgbClr>
                  </a:solidFill>
                  <a:ln>
                    <a:noFil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>
                        <a:effectLst>
                          <a:outerShdw blurRad="63500" dist="25400" dir="2700000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pic>
                <p:nvPicPr>
                  <p:cNvPr id="64" name="Picture 63"/>
                  <p:cNvPicPr/>
                  <p:nvPr/>
                </p:nvPicPr>
                <p:blipFill>
                  <a:blip r:embed="rId7">
                    <a:alphaModFix amt="86041"/>
                    <a:extLst/>
                  </a:blip>
                  <a:stretch>
                    <a:fillRect/>
                  </a:stretch>
                </p:blipFill>
                <p:spPr>
                  <a:xfrm>
                    <a:off x="-241300" y="-241300"/>
                    <a:ext cx="2295972" cy="2343051"/>
                  </a:xfrm>
                  <a:prstGeom prst="rect">
                    <a:avLst/>
                  </a:prstGeom>
                  <a:effectLst/>
                </p:spPr>
              </p:pic>
            </p:grpSp>
            <p:grpSp>
              <p:nvGrpSpPr>
                <p:cNvPr id="69" name="Group 69"/>
                <p:cNvGrpSpPr/>
                <p:nvPr/>
              </p:nvGrpSpPr>
              <p:grpSpPr>
                <a:xfrm>
                  <a:off x="1777999" y="165099"/>
                  <a:ext cx="2295973" cy="2343052"/>
                  <a:chOff x="-241300" y="-241300"/>
                  <a:chExt cx="2295971" cy="2343050"/>
                </a:xfrm>
              </p:grpSpPr>
              <p:sp>
                <p:nvSpPr>
                  <p:cNvPr id="68" name="Shape 68"/>
                  <p:cNvSpPr/>
                  <p:nvPr/>
                </p:nvSpPr>
                <p:spPr>
                  <a:xfrm>
                    <a:off x="0" y="0"/>
                    <a:ext cx="1813372" cy="18604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6041"/>
                    </a:srgbClr>
                  </a:solidFill>
                  <a:ln>
                    <a:noFil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>
                        <a:effectLst>
                          <a:outerShdw blurRad="63500" dist="25400" dir="2700000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pic>
                <p:nvPicPr>
                  <p:cNvPr id="67" name="Picture 66"/>
                  <p:cNvPicPr/>
                  <p:nvPr/>
                </p:nvPicPr>
                <p:blipFill>
                  <a:blip r:embed="rId7">
                    <a:alphaModFix amt="86041"/>
                    <a:extLst/>
                  </a:blip>
                  <a:stretch>
                    <a:fillRect/>
                  </a:stretch>
                </p:blipFill>
                <p:spPr>
                  <a:xfrm>
                    <a:off x="-241300" y="-241300"/>
                    <a:ext cx="2295972" cy="2343051"/>
                  </a:xfrm>
                  <a:prstGeom prst="rect">
                    <a:avLst/>
                  </a:prstGeom>
                  <a:effectLst/>
                </p:spPr>
              </p:pic>
            </p:grpSp>
            <p:grpSp>
              <p:nvGrpSpPr>
                <p:cNvPr id="72" name="Group 72"/>
                <p:cNvGrpSpPr/>
                <p:nvPr/>
              </p:nvGrpSpPr>
              <p:grpSpPr>
                <a:xfrm>
                  <a:off x="-241301" y="634999"/>
                  <a:ext cx="2295973" cy="2343052"/>
                  <a:chOff x="-241300" y="-241300"/>
                  <a:chExt cx="2295971" cy="2343050"/>
                </a:xfrm>
              </p:grpSpPr>
              <p:sp>
                <p:nvSpPr>
                  <p:cNvPr id="71" name="Shape 71"/>
                  <p:cNvSpPr/>
                  <p:nvPr/>
                </p:nvSpPr>
                <p:spPr>
                  <a:xfrm>
                    <a:off x="0" y="0"/>
                    <a:ext cx="1813372" cy="18604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6041"/>
                    </a:srgbClr>
                  </a:solidFill>
                  <a:ln>
                    <a:noFil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>
                        <a:effectLst>
                          <a:outerShdw blurRad="63500" dist="25400" dir="2700000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pic>
                <p:nvPicPr>
                  <p:cNvPr id="70" name="Picture 69"/>
                  <p:cNvPicPr/>
                  <p:nvPr/>
                </p:nvPicPr>
                <p:blipFill>
                  <a:blip r:embed="rId7">
                    <a:alphaModFix amt="86041"/>
                    <a:extLst/>
                  </a:blip>
                  <a:stretch>
                    <a:fillRect/>
                  </a:stretch>
                </p:blipFill>
                <p:spPr>
                  <a:xfrm>
                    <a:off x="-241300" y="-241300"/>
                    <a:ext cx="2295972" cy="2343051"/>
                  </a:xfrm>
                  <a:prstGeom prst="rect">
                    <a:avLst/>
                  </a:prstGeom>
                  <a:effectLst/>
                </p:spPr>
              </p:pic>
            </p:grpSp>
          </p:grpSp>
          <p:grpSp>
            <p:nvGrpSpPr>
              <p:cNvPr id="76" name="Group 76"/>
              <p:cNvGrpSpPr/>
              <p:nvPr/>
            </p:nvGrpSpPr>
            <p:grpSpPr>
              <a:xfrm>
                <a:off x="1992535" y="901699"/>
                <a:ext cx="2295973" cy="2343052"/>
                <a:chOff x="-241300" y="-241300"/>
                <a:chExt cx="2295971" cy="2343050"/>
              </a:xfrm>
            </p:grpSpPr>
            <p:sp>
              <p:nvSpPr>
                <p:cNvPr id="75" name="Shape 75"/>
                <p:cNvSpPr/>
                <p:nvPr/>
              </p:nvSpPr>
              <p:spPr>
                <a:xfrm>
                  <a:off x="0" y="0"/>
                  <a:ext cx="1813372" cy="18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>
                    <a:alpha val="86041"/>
                  </a:srgbClr>
                </a:solidFill>
                <a:ln>
                  <a:noFil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>
                      <a:effectLst>
                        <a:outerShdw blurRad="63500" dist="25400" dir="2700000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pic>
              <p:nvPicPr>
                <p:cNvPr id="74" name="Picture 73"/>
                <p:cNvPicPr/>
                <p:nvPr/>
              </p:nvPicPr>
              <p:blipFill>
                <a:blip r:embed="rId7">
                  <a:alphaModFix amt="86041"/>
                  <a:extLst/>
                </a:blip>
                <a:stretch>
                  <a:fillRect/>
                </a:stretch>
              </p:blipFill>
              <p:spPr>
                <a:xfrm>
                  <a:off x="-241300" y="-241300"/>
                  <a:ext cx="2295972" cy="2343051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87" name="Group 87"/>
            <p:cNvGrpSpPr/>
            <p:nvPr/>
          </p:nvGrpSpPr>
          <p:grpSpPr>
            <a:xfrm>
              <a:off x="529974" y="533399"/>
              <a:ext cx="2987259" cy="3155852"/>
              <a:chOff x="-241300" y="-241300"/>
              <a:chExt cx="2987257" cy="3155850"/>
            </a:xfrm>
          </p:grpSpPr>
          <p:grpSp>
            <p:nvGrpSpPr>
              <p:cNvPr id="80" name="Group 80"/>
              <p:cNvGrpSpPr/>
              <p:nvPr/>
            </p:nvGrpSpPr>
            <p:grpSpPr>
              <a:xfrm>
                <a:off x="215899" y="571499"/>
                <a:ext cx="2295973" cy="2343052"/>
                <a:chOff x="-241300" y="-241300"/>
                <a:chExt cx="2295971" cy="2343050"/>
              </a:xfrm>
            </p:grpSpPr>
            <p:sp>
              <p:nvSpPr>
                <p:cNvPr id="79" name="Shape 79"/>
                <p:cNvSpPr/>
                <p:nvPr/>
              </p:nvSpPr>
              <p:spPr>
                <a:xfrm>
                  <a:off x="0" y="0"/>
                  <a:ext cx="1813372" cy="18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>
                    <a:alpha val="86041"/>
                  </a:srgbClr>
                </a:solidFill>
                <a:ln>
                  <a:noFil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>
                      <a:effectLst>
                        <a:outerShdw blurRad="63500" dist="25400" dir="2700000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pic>
              <p:nvPicPr>
                <p:cNvPr id="78" name="Picture 77"/>
                <p:cNvPicPr/>
                <p:nvPr/>
              </p:nvPicPr>
              <p:blipFill>
                <a:blip r:embed="rId7">
                  <a:alphaModFix amt="86041"/>
                  <a:extLst/>
                </a:blip>
                <a:stretch>
                  <a:fillRect/>
                </a:stretch>
              </p:blipFill>
              <p:spPr>
                <a:xfrm>
                  <a:off x="-241300" y="-241300"/>
                  <a:ext cx="2295972" cy="2343051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83" name="Group 83"/>
              <p:cNvGrpSpPr/>
              <p:nvPr/>
            </p:nvGrpSpPr>
            <p:grpSpPr>
              <a:xfrm>
                <a:off x="449986" y="-241301"/>
                <a:ext cx="2295972" cy="2343052"/>
                <a:chOff x="-241300" y="-241300"/>
                <a:chExt cx="2295971" cy="2343050"/>
              </a:xfrm>
            </p:grpSpPr>
            <p:sp>
              <p:nvSpPr>
                <p:cNvPr id="82" name="Shape 82"/>
                <p:cNvSpPr/>
                <p:nvPr/>
              </p:nvSpPr>
              <p:spPr>
                <a:xfrm>
                  <a:off x="0" y="0"/>
                  <a:ext cx="1813372" cy="18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>
                    <a:alpha val="86041"/>
                  </a:srgbClr>
                </a:solidFill>
                <a:ln>
                  <a:noFil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>
                      <a:effectLst>
                        <a:outerShdw blurRad="63500" dist="25400" dir="2700000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pic>
              <p:nvPicPr>
                <p:cNvPr id="81" name="Picture 80"/>
                <p:cNvPicPr/>
                <p:nvPr/>
              </p:nvPicPr>
              <p:blipFill>
                <a:blip r:embed="rId7">
                  <a:alphaModFix amt="86041"/>
                  <a:extLst/>
                </a:blip>
                <a:stretch>
                  <a:fillRect/>
                </a:stretch>
              </p:blipFill>
              <p:spPr>
                <a:xfrm>
                  <a:off x="-241300" y="-241300"/>
                  <a:ext cx="2295972" cy="2343051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86" name="Group 86"/>
              <p:cNvGrpSpPr/>
              <p:nvPr/>
            </p:nvGrpSpPr>
            <p:grpSpPr>
              <a:xfrm>
                <a:off x="-241301" y="203199"/>
                <a:ext cx="2295973" cy="2343052"/>
                <a:chOff x="-241300" y="-241300"/>
                <a:chExt cx="2295971" cy="2343050"/>
              </a:xfrm>
            </p:grpSpPr>
            <p:sp>
              <p:nvSpPr>
                <p:cNvPr id="85" name="Shape 85"/>
                <p:cNvSpPr/>
                <p:nvPr/>
              </p:nvSpPr>
              <p:spPr>
                <a:xfrm>
                  <a:off x="0" y="0"/>
                  <a:ext cx="1813372" cy="18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>
                    <a:alpha val="86041"/>
                  </a:srgbClr>
                </a:solidFill>
                <a:ln>
                  <a:noFil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>
                      <a:effectLst>
                        <a:outerShdw blurRad="63500" dist="25400" dir="2700000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pic>
              <p:nvPicPr>
                <p:cNvPr id="84" name="Picture 83"/>
                <p:cNvPicPr/>
                <p:nvPr/>
              </p:nvPicPr>
              <p:blipFill>
                <a:blip r:embed="rId7">
                  <a:alphaModFix amt="86041"/>
                  <a:extLst/>
                </a:blip>
                <a:stretch>
                  <a:fillRect/>
                </a:stretch>
              </p:blipFill>
              <p:spPr>
                <a:xfrm>
                  <a:off x="-241300" y="-241300"/>
                  <a:ext cx="2295972" cy="2343051"/>
                </a:xfrm>
                <a:prstGeom prst="rect">
                  <a:avLst/>
                </a:prstGeom>
                <a:effectLst/>
              </p:spPr>
            </p:pic>
          </p:grpSp>
        </p:grpSp>
      </p:grpSp>
      <p:sp>
        <p:nvSpPr>
          <p:cNvPr id="89" name="Shape 89"/>
          <p:cNvSpPr/>
          <p:nvPr/>
        </p:nvSpPr>
        <p:spPr>
          <a:xfrm>
            <a:off x="4438937" y="1862570"/>
            <a:ext cx="4393626" cy="56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Planning the experiment</a:t>
            </a:r>
          </a:p>
        </p:txBody>
      </p:sp>
      <p:sp>
        <p:nvSpPr>
          <p:cNvPr id="90" name="Shape 90"/>
          <p:cNvSpPr/>
          <p:nvPr/>
        </p:nvSpPr>
        <p:spPr>
          <a:xfrm>
            <a:off x="11148186" y="3208988"/>
            <a:ext cx="754128" cy="1735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200">
                <a:solidFill>
                  <a:srgbClr val="FFFFFF"/>
                </a:solidFill>
              </a:rPr>
              <a:t>?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9809190" y="5456796"/>
            <a:ext cx="3092724" cy="3260070"/>
            <a:chOff x="0" y="-50800"/>
            <a:chExt cx="3092722" cy="3260069"/>
          </a:xfrm>
        </p:grpSpPr>
        <p:sp>
          <p:nvSpPr>
            <p:cNvPr id="91" name="Shape 91"/>
            <p:cNvSpPr/>
            <p:nvPr/>
          </p:nvSpPr>
          <p:spPr>
            <a:xfrm>
              <a:off x="0" y="1929937"/>
              <a:ext cx="3092723" cy="127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if you do not know what is required here</a:t>
              </a:r>
            </a:p>
          </p:txBody>
        </p:sp>
        <p:pic>
          <p:nvPicPr>
            <p:cNvPr id="92" name="Picture 91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6200000">
              <a:off x="792974" y="671628"/>
              <a:ext cx="1846172" cy="401314"/>
            </a:xfrm>
            <a:prstGeom prst="rect">
              <a:avLst/>
            </a:prstGeom>
            <a:effectLst/>
          </p:spPr>
        </p:pic>
      </p:grpSp>
      <p:grpSp>
        <p:nvGrpSpPr>
          <p:cNvPr id="98" name="Group 98"/>
          <p:cNvGrpSpPr/>
          <p:nvPr/>
        </p:nvGrpSpPr>
        <p:grpSpPr>
          <a:xfrm>
            <a:off x="4302543" y="7051001"/>
            <a:ext cx="5005811" cy="1589665"/>
            <a:chOff x="-786844" y="781405"/>
            <a:chExt cx="5005809" cy="1589664"/>
          </a:xfrm>
        </p:grpSpPr>
        <p:sp>
          <p:nvSpPr>
            <p:cNvPr id="95" name="Shape 95"/>
            <p:cNvSpPr/>
            <p:nvPr/>
          </p:nvSpPr>
          <p:spPr>
            <a:xfrm>
              <a:off x="-786845" y="1879137"/>
              <a:ext cx="5005810" cy="491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this will be very tricky to plan</a:t>
              </a:r>
            </a:p>
          </p:txBody>
        </p:sp>
        <p:pic>
          <p:nvPicPr>
            <p:cNvPr id="96" name="Picture 95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16200000">
              <a:off x="1209077" y="1087731"/>
              <a:ext cx="1013966" cy="40131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1" animBg="1" advAuto="0"/>
      <p:bldP spid="94" grpId="2" animBg="1" advAuto="0"/>
      <p:bldP spid="98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75084" y="1868836"/>
            <a:ext cx="3272532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Biological problem</a:t>
            </a:r>
          </a:p>
        </p:txBody>
      </p:sp>
      <p:sp>
        <p:nvSpPr>
          <p:cNvPr id="101" name="Shape 101"/>
          <p:cNvSpPr/>
          <p:nvPr/>
        </p:nvSpPr>
        <p:spPr>
          <a:xfrm>
            <a:off x="10027980" y="1831157"/>
            <a:ext cx="2401143" cy="63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Publication</a:t>
            </a:r>
          </a:p>
        </p:txBody>
      </p:sp>
      <p:grpSp>
        <p:nvGrpSpPr>
          <p:cNvPr id="111" name="Group 111"/>
          <p:cNvGrpSpPr/>
          <p:nvPr/>
        </p:nvGrpSpPr>
        <p:grpSpPr>
          <a:xfrm>
            <a:off x="978463" y="3506968"/>
            <a:ext cx="1155392" cy="2190772"/>
            <a:chOff x="177315" y="-50800"/>
            <a:chExt cx="1155390" cy="2190771"/>
          </a:xfrm>
        </p:grpSpPr>
        <p:grpSp>
          <p:nvGrpSpPr>
            <p:cNvPr id="108" name="Group 108"/>
            <p:cNvGrpSpPr/>
            <p:nvPr/>
          </p:nvGrpSpPr>
          <p:grpSpPr>
            <a:xfrm flipH="1">
              <a:off x="177315" y="-50801"/>
              <a:ext cx="1155392" cy="2190101"/>
              <a:chOff x="-12520" y="-50800"/>
              <a:chExt cx="1155390" cy="2190099"/>
            </a:xfrm>
          </p:grpSpPr>
          <p:pic>
            <p:nvPicPr>
              <p:cNvPr id="102" name="Picture 101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47420" y="1293316"/>
                <a:ext cx="387884" cy="845984"/>
              </a:xfrm>
              <a:prstGeom prst="rect">
                <a:avLst/>
              </a:prstGeom>
              <a:effectLst/>
            </p:spPr>
          </p:pic>
          <p:pic>
            <p:nvPicPr>
              <p:cNvPr id="104" name="Picture 103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2521" y="652750"/>
                <a:ext cx="851151" cy="755754"/>
              </a:xfrm>
              <a:prstGeom prst="rect">
                <a:avLst/>
              </a:prstGeom>
              <a:effectLst/>
            </p:spPr>
          </p:pic>
          <p:pic>
            <p:nvPicPr>
              <p:cNvPr id="106" name="Picture 105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433688" y="-50801"/>
                <a:ext cx="709182" cy="865225"/>
              </a:xfrm>
              <a:prstGeom prst="rect">
                <a:avLst/>
              </a:prstGeom>
              <a:effectLst/>
            </p:spPr>
          </p:pic>
        </p:grpSp>
        <p:pic>
          <p:nvPicPr>
            <p:cNvPr id="109" name="Picture 108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788" y="1294346"/>
              <a:ext cx="648770" cy="845626"/>
            </a:xfrm>
            <a:prstGeom prst="rect">
              <a:avLst/>
            </a:prstGeom>
            <a:effectLst/>
          </p:spPr>
        </p:pic>
      </p:grpSp>
      <p:sp>
        <p:nvSpPr>
          <p:cNvPr id="112" name="Shape 112"/>
          <p:cNvSpPr/>
          <p:nvPr/>
        </p:nvSpPr>
        <p:spPr>
          <a:xfrm>
            <a:off x="4324748" y="1862570"/>
            <a:ext cx="4926100" cy="56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Planning of the experiment</a:t>
            </a:r>
          </a:p>
        </p:txBody>
      </p:sp>
      <p:sp>
        <p:nvSpPr>
          <p:cNvPr id="113" name="Shape 113"/>
          <p:cNvSpPr/>
          <p:nvPr/>
        </p:nvSpPr>
        <p:spPr>
          <a:xfrm>
            <a:off x="9682190" y="4447099"/>
            <a:ext cx="3092724" cy="97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85208" indent="-185208" algn="l">
              <a:buSzPct val="75000"/>
              <a:buChar char="•"/>
              <a:defRPr sz="15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statistically significant results</a:t>
            </a:r>
          </a:p>
        </p:txBody>
      </p:sp>
      <p:sp>
        <p:nvSpPr>
          <p:cNvPr id="114" name="Shape 114"/>
          <p:cNvSpPr/>
          <p:nvPr/>
        </p:nvSpPr>
        <p:spPr>
          <a:xfrm>
            <a:off x="9650673" y="3073550"/>
            <a:ext cx="3155758" cy="41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97555" indent="-197555">
              <a:buSzPct val="75000"/>
              <a:buChar char="•"/>
              <a:defRPr sz="16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template quality control</a:t>
            </a:r>
          </a:p>
        </p:txBody>
      </p:sp>
      <p:sp>
        <p:nvSpPr>
          <p:cNvPr id="115" name="Shape 115"/>
          <p:cNvSpPr/>
          <p:nvPr/>
        </p:nvSpPr>
        <p:spPr>
          <a:xfrm>
            <a:off x="4579277" y="3073550"/>
            <a:ext cx="3567547" cy="41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97555" indent="-197555" algn="l">
              <a:buSzPct val="75000"/>
              <a:buChar char="•"/>
              <a:defRPr sz="16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use BioAnalyzer for RNA QC</a:t>
            </a:r>
          </a:p>
        </p:txBody>
      </p:sp>
      <p:pic>
        <p:nvPicPr>
          <p:cNvPr id="116" name="Picture 115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8837788" y="3158101"/>
            <a:ext cx="530217" cy="262398"/>
          </a:xfrm>
          <a:prstGeom prst="rect">
            <a:avLst/>
          </a:prstGeom>
        </p:spPr>
      </p:pic>
      <p:sp>
        <p:nvSpPr>
          <p:cNvPr id="118" name="Shape 118"/>
          <p:cNvSpPr/>
          <p:nvPr/>
        </p:nvSpPr>
        <p:spPr>
          <a:xfrm>
            <a:off x="9732065" y="3616216"/>
            <a:ext cx="2992974" cy="41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97555" indent="-197555">
              <a:buSzPct val="75000"/>
              <a:buChar char="•"/>
              <a:defRPr sz="16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proper reference genes</a:t>
            </a:r>
          </a:p>
        </p:txBody>
      </p:sp>
      <p:sp>
        <p:nvSpPr>
          <p:cNvPr id="119" name="Shape 119"/>
          <p:cNvSpPr/>
          <p:nvPr/>
        </p:nvSpPr>
        <p:spPr>
          <a:xfrm>
            <a:off x="4545849" y="3620847"/>
            <a:ext cx="4101608" cy="7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97555" indent="-197555" algn="l">
              <a:buSzPct val="75000"/>
              <a:buChar char="•"/>
              <a:defRPr sz="16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find a pair of reference genes with a proper M value</a:t>
            </a:r>
          </a:p>
        </p:txBody>
      </p:sp>
      <p:sp>
        <p:nvSpPr>
          <p:cNvPr id="120" name="Shape 120"/>
          <p:cNvSpPr/>
          <p:nvPr/>
        </p:nvSpPr>
        <p:spPr>
          <a:xfrm>
            <a:off x="4579412" y="4567833"/>
            <a:ext cx="4034482" cy="733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97555" indent="-197555" algn="l">
              <a:buSzPct val="75000"/>
              <a:buChar char="•"/>
              <a:defRPr sz="16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a pilot experiment to evaluate power of the test</a:t>
            </a:r>
          </a:p>
        </p:txBody>
      </p:sp>
      <p:grpSp>
        <p:nvGrpSpPr>
          <p:cNvPr id="123" name="Group 123"/>
          <p:cNvGrpSpPr/>
          <p:nvPr/>
        </p:nvGrpSpPr>
        <p:grpSpPr>
          <a:xfrm rot="2553387">
            <a:off x="1797405" y="4036307"/>
            <a:ext cx="479013" cy="848297"/>
            <a:chOff x="-50799" y="-50800"/>
            <a:chExt cx="479011" cy="848295"/>
          </a:xfrm>
        </p:grpSpPr>
        <p:sp>
          <p:nvSpPr>
            <p:cNvPr id="122" name="Shape 122"/>
            <p:cNvSpPr/>
            <p:nvPr/>
          </p:nvSpPr>
          <p:spPr>
            <a:xfrm>
              <a:off x="0" y="0"/>
              <a:ext cx="377412" cy="7466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21" name="Picture 120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50800" y="-50800"/>
              <a:ext cx="479012" cy="848296"/>
            </a:xfrm>
            <a:prstGeom prst="rect">
              <a:avLst/>
            </a:prstGeom>
            <a:effectLst/>
          </p:spPr>
        </p:pic>
      </p:grpSp>
      <p:pic>
        <p:nvPicPr>
          <p:cNvPr id="124" name="Picture 12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7023" y="4224897"/>
            <a:ext cx="851151" cy="755755"/>
          </a:xfrm>
          <a:prstGeom prst="rect">
            <a:avLst/>
          </a:prstGeom>
        </p:spPr>
      </p:pic>
      <p:pic>
        <p:nvPicPr>
          <p:cNvPr id="126" name="Picture 125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8850747" y="3758015"/>
            <a:ext cx="530217" cy="262398"/>
          </a:xfrm>
          <a:prstGeom prst="rect">
            <a:avLst/>
          </a:prstGeom>
        </p:spPr>
      </p:pic>
      <p:pic>
        <p:nvPicPr>
          <p:cNvPr id="128" name="Picture 127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8951051" y="4704495"/>
            <a:ext cx="530218" cy="262398"/>
          </a:xfrm>
          <a:prstGeom prst="rect">
            <a:avLst/>
          </a:prstGeom>
        </p:spPr>
      </p:pic>
      <p:grpSp>
        <p:nvGrpSpPr>
          <p:cNvPr id="134" name="Group 134"/>
          <p:cNvGrpSpPr/>
          <p:nvPr/>
        </p:nvGrpSpPr>
        <p:grpSpPr>
          <a:xfrm>
            <a:off x="4709697" y="4979448"/>
            <a:ext cx="8266666" cy="3908908"/>
            <a:chOff x="33883" y="-507459"/>
            <a:chExt cx="8266664" cy="3908906"/>
          </a:xfrm>
        </p:grpSpPr>
        <p:sp>
          <p:nvSpPr>
            <p:cNvPr id="130" name="Shape 130"/>
            <p:cNvSpPr/>
            <p:nvPr/>
          </p:nvSpPr>
          <p:spPr>
            <a:xfrm>
              <a:off x="5207823" y="0"/>
              <a:ext cx="3092724" cy="391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185208" indent="-185208" algn="l">
                <a:buSzPct val="75000"/>
                <a:buChar char="•"/>
                <a:defRPr sz="15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500">
                  <a:solidFill>
                    <a:srgbClr val="FFFFFF"/>
                  </a:solidFill>
                </a:rPr>
                <a:t>etc.….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33883" y="-507459"/>
              <a:ext cx="4684176" cy="39089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197555" lvl="0" indent="-197555" algn="l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halkduster"/>
                </a:rPr>
                <a:t>…</a:t>
              </a:r>
            </a:p>
            <a:p>
              <a:pPr marL="197555" lvl="0" indent="-197555" algn="l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halkduster"/>
                </a:rPr>
                <a:t>…</a:t>
              </a:r>
            </a:p>
            <a:p>
              <a:pPr marL="197555" lvl="0" indent="-197555" algn="l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halkduster"/>
                </a:rPr>
                <a:t>…</a:t>
              </a:r>
            </a:p>
            <a:p>
              <a:pPr marL="197555" lvl="0" indent="-197555" algn="l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halkduster"/>
                </a:rPr>
                <a:t>…</a:t>
              </a:r>
            </a:p>
            <a:p>
              <a:pPr marL="197555" lvl="0" indent="-197555" algn="l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halkduster"/>
                </a:rPr>
                <a:t>…</a:t>
              </a:r>
            </a:p>
            <a:p>
              <a:pPr marL="197555" lvl="0" indent="-197555" algn="l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halkduster"/>
                </a:rPr>
                <a:t>…</a:t>
              </a:r>
            </a:p>
            <a:p>
              <a:pPr marL="197555" lvl="0" indent="-197555" algn="l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halkduster"/>
                </a:rPr>
                <a:t>…</a:t>
              </a:r>
            </a:p>
            <a:p>
              <a:pPr marL="197555" lvl="0" indent="-197555" algn="l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halkduster"/>
                </a:rPr>
                <a:t>…</a:t>
              </a:r>
            </a:p>
            <a:p>
              <a:pPr marL="197555" lvl="0" indent="-197555" algn="l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halkduster"/>
                </a:rPr>
                <a:t>…</a:t>
              </a:r>
            </a:p>
            <a:p>
              <a:pPr marL="197555" lvl="0" indent="-197555" algn="l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halkduster"/>
                </a:rPr>
                <a:t>…</a:t>
              </a:r>
            </a:p>
            <a:p>
              <a:pPr marL="197555" lvl="0" indent="-197555" algn="l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halkduster"/>
                </a:rPr>
                <a:t>…</a:t>
              </a:r>
            </a:p>
          </p:txBody>
        </p:sp>
        <p:pic>
          <p:nvPicPr>
            <p:cNvPr id="132" name="Picture 131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0800000">
              <a:off x="4290927" y="64388"/>
              <a:ext cx="530218" cy="262398"/>
            </a:xfrm>
            <a:prstGeom prst="rect">
              <a:avLst/>
            </a:prstGeom>
            <a:effectLst/>
          </p:spPr>
        </p:pic>
      </p:grpSp>
      <p:grpSp>
        <p:nvGrpSpPr>
          <p:cNvPr id="138" name="Group 138"/>
          <p:cNvGrpSpPr/>
          <p:nvPr/>
        </p:nvGrpSpPr>
        <p:grpSpPr>
          <a:xfrm>
            <a:off x="10152561" y="6328426"/>
            <a:ext cx="2401143" cy="2815732"/>
            <a:chOff x="0" y="-50800"/>
            <a:chExt cx="2401142" cy="2815730"/>
          </a:xfrm>
        </p:grpSpPr>
        <p:sp>
          <p:nvSpPr>
            <p:cNvPr id="135" name="Shape 135"/>
            <p:cNvSpPr/>
            <p:nvPr/>
          </p:nvSpPr>
          <p:spPr>
            <a:xfrm>
              <a:off x="0" y="1243961"/>
              <a:ext cx="2401143" cy="15209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This homework is designed to help you to make this list</a:t>
              </a:r>
            </a:p>
          </p:txBody>
        </p:sp>
        <p:pic>
          <p:nvPicPr>
            <p:cNvPr id="136" name="Picture 135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16200000">
              <a:off x="539406" y="409676"/>
              <a:ext cx="1322330" cy="401377"/>
            </a:xfrm>
            <a:prstGeom prst="rect">
              <a:avLst/>
            </a:prstGeom>
            <a:effectLst/>
          </p:spPr>
        </p:pic>
      </p:grpSp>
      <p:grpSp>
        <p:nvGrpSpPr>
          <p:cNvPr id="142" name="Group 142"/>
          <p:cNvGrpSpPr/>
          <p:nvPr/>
        </p:nvGrpSpPr>
        <p:grpSpPr>
          <a:xfrm>
            <a:off x="6350891" y="6770253"/>
            <a:ext cx="3151322" cy="2160832"/>
            <a:chOff x="0" y="177954"/>
            <a:chExt cx="3151320" cy="2160830"/>
          </a:xfrm>
        </p:grpSpPr>
        <p:sp>
          <p:nvSpPr>
            <p:cNvPr id="139" name="Shape 139"/>
            <p:cNvSpPr/>
            <p:nvPr/>
          </p:nvSpPr>
          <p:spPr>
            <a:xfrm>
              <a:off x="0" y="1503784"/>
              <a:ext cx="3151321" cy="835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9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FFFFFF"/>
                  </a:solidFill>
                </a:rPr>
                <a:t>which will then guide your experiment plan</a:t>
              </a:r>
            </a:p>
          </p:txBody>
        </p:sp>
        <p:pic>
          <p:nvPicPr>
            <p:cNvPr id="140" name="Picture 139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14698824">
              <a:off x="403247" y="690287"/>
              <a:ext cx="1386385" cy="4013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4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4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7" animBg="1" advAuto="0"/>
      <p:bldP spid="114" grpId="1" animBg="1" advAuto="0"/>
      <p:bldP spid="115" grpId="3" animBg="1" advAuto="0"/>
      <p:bldP spid="116" grpId="2" animBg="1" advAuto="0"/>
      <p:bldP spid="118" grpId="4" animBg="1" advAuto="0"/>
      <p:bldP spid="119" grpId="6" animBg="1" advAuto="0"/>
      <p:bldP spid="120" grpId="9" animBg="1" advAuto="0"/>
      <p:bldP spid="126" grpId="5" animBg="1" advAuto="0"/>
      <p:bldP spid="128" grpId="8" animBg="1" advAuto="0"/>
      <p:bldP spid="134" grpId="10" animBg="1" advAuto="0"/>
      <p:bldP spid="138" grpId="11" animBg="1" advAuto="0"/>
      <p:bldP spid="142" grpId="1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740202" y="258710"/>
            <a:ext cx="1969988" cy="299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Group 1:</a:t>
            </a:r>
          </a:p>
          <a:p>
            <a:pPr lvl="0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Reza</a:t>
            </a:r>
          </a:p>
          <a:p>
            <a:pPr lvl="0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Jun </a:t>
            </a:r>
          </a:p>
          <a:p>
            <a:pPr lvl="0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Anna </a:t>
            </a:r>
          </a:p>
          <a:p>
            <a:pPr lvl="0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Shirin</a:t>
            </a:r>
          </a:p>
        </p:txBody>
      </p:sp>
      <p:sp>
        <p:nvSpPr>
          <p:cNvPr id="145" name="Shape 145"/>
          <p:cNvSpPr/>
          <p:nvPr/>
        </p:nvSpPr>
        <p:spPr>
          <a:xfrm>
            <a:off x="3786631" y="792110"/>
            <a:ext cx="1956124" cy="251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Group 2: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Martin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Zaenab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Tina</a:t>
            </a:r>
          </a:p>
        </p:txBody>
      </p:sp>
      <p:sp>
        <p:nvSpPr>
          <p:cNvPr id="146" name="Shape 146"/>
          <p:cNvSpPr/>
          <p:nvPr/>
        </p:nvSpPr>
        <p:spPr>
          <a:xfrm>
            <a:off x="7009695" y="822602"/>
            <a:ext cx="1895753" cy="3373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Group 3: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Jule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Maite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Enrique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Kiran</a:t>
            </a:r>
            <a:endParaRPr sz="2600">
              <a:solidFill>
                <a:srgbClr val="FFFFFF"/>
              </a:solidFill>
              <a:latin typeface="+mn-lt"/>
              <a:ea typeface="+mn-ea"/>
              <a:cs typeface="+mn-cs"/>
              <a:sym typeface="Chalkduster"/>
            </a:endParaRPr>
          </a:p>
          <a:p>
            <a:pPr lvl="0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FFFFFF"/>
              </a:solidFill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9955869" y="842910"/>
            <a:ext cx="2275940" cy="2408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Group 4: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Enid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Mohammad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Anders</a:t>
            </a:r>
          </a:p>
        </p:txBody>
      </p:sp>
      <p:pic>
        <p:nvPicPr>
          <p:cNvPr id="14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2558" y="4684546"/>
            <a:ext cx="2336642" cy="2992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318" y="4684546"/>
            <a:ext cx="2294791" cy="2992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17297" y="4702355"/>
            <a:ext cx="2294791" cy="295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10578" y="4705842"/>
            <a:ext cx="2486844" cy="306261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-11652" y="8277876"/>
            <a:ext cx="12778489" cy="1138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Please write your report following the instructions for authors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from the journal assigned to your group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656705" y="25400"/>
            <a:ext cx="9005590" cy="859880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Homework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-292597" y="914400"/>
            <a:ext cx="13221396" cy="8674349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Please prepare ONE report:</a:t>
            </a:r>
          </a:p>
          <a:p>
            <a:pPr marL="1587500" lvl="2" indent="-3175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Imagine an experiment for which you would use absolute and relative qPCRs (an example is on next slide, but you are most welcome to make up your own experiment)</a:t>
            </a:r>
          </a:p>
          <a:p>
            <a:pPr marL="1587500" lvl="2" indent="-3175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Go to the site of the journal assigned to you and check instructions for authors</a:t>
            </a:r>
          </a:p>
          <a:p>
            <a:pPr marL="1587500" lvl="2" indent="-3175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Follow these instructions to prepare a figure with your qPCR results, legend to the figure, Materials and Methods and if required also supplementary material</a:t>
            </a:r>
          </a:p>
          <a:p>
            <a:pPr marL="1587500" lvl="2" indent="-3175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u="sng">
                <a:solidFill>
                  <a:srgbClr val="FFFFFF"/>
                </a:solidFill>
              </a:rPr>
              <a:t>If you can not use your data (qPCR didn’t work) please use data of any of your colleagues.</a:t>
            </a:r>
          </a:p>
          <a:p>
            <a:pPr marL="1587500" lvl="2" indent="-3175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Please include statistical analysis which would be required for the experiment you imagined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(not obligatory) If you want a personal feedback, please send the report to Alyona asap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(</a:t>
            </a:r>
            <a:r>
              <a:rPr>
                <a:solidFill>
                  <a:srgbClr val="EC5D57"/>
                </a:solidFill>
              </a:rPr>
              <a:t>obligatory</a:t>
            </a:r>
            <a:r>
              <a:rPr>
                <a:solidFill>
                  <a:srgbClr val="FFFFFF"/>
                </a:solidFill>
              </a:rPr>
              <a:t>) Bring your report with you on Wednesday for the group work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830364" y="339665"/>
            <a:ext cx="9344072" cy="79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here is an experiment I imagined:</a:t>
            </a:r>
          </a:p>
        </p:txBody>
      </p:sp>
      <p:sp>
        <p:nvSpPr>
          <p:cNvPr id="158" name="Shape 158"/>
          <p:cNvSpPr/>
          <p:nvPr/>
        </p:nvSpPr>
        <p:spPr>
          <a:xfrm>
            <a:off x="523064" y="3631298"/>
            <a:ext cx="12536445" cy="10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5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absolute qPCR was used to estimate amount of the bacteria in this sample</a:t>
            </a:r>
          </a:p>
        </p:txBody>
      </p:sp>
      <p:sp>
        <p:nvSpPr>
          <p:cNvPr id="159" name="Shape 159"/>
          <p:cNvSpPr/>
          <p:nvPr/>
        </p:nvSpPr>
        <p:spPr>
          <a:xfrm>
            <a:off x="713564" y="2379969"/>
            <a:ext cx="8674522" cy="579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5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 symbiotic bacteria was collected in the field</a:t>
            </a:r>
          </a:p>
        </p:txBody>
      </p:sp>
      <p:sp>
        <p:nvSpPr>
          <p:cNvPr id="160" name="Shape 160"/>
          <p:cNvSpPr/>
          <p:nvPr/>
        </p:nvSpPr>
        <p:spPr>
          <a:xfrm>
            <a:off x="676306" y="5168377"/>
            <a:ext cx="11652188" cy="10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the bacteria was added to the pots with Arabidopsis plants. 10</a:t>
            </a:r>
            <a:r>
              <a:rPr sz="2500" baseline="31999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9</a:t>
            </a:r>
            <a:r>
              <a: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 bacteria/pot</a:t>
            </a:r>
          </a:p>
        </p:txBody>
      </p:sp>
      <p:sp>
        <p:nvSpPr>
          <p:cNvPr id="161" name="Shape 161"/>
          <p:cNvSpPr/>
          <p:nvPr/>
        </p:nvSpPr>
        <p:spPr>
          <a:xfrm>
            <a:off x="676306" y="6705455"/>
            <a:ext cx="11652188" cy="10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5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expression of TOR kinase was compared in roots of treated and untreated plants</a:t>
            </a:r>
          </a:p>
        </p:txBody>
      </p:sp>
      <p:sp>
        <p:nvSpPr>
          <p:cNvPr id="162" name="Shape 162"/>
          <p:cNvSpPr/>
          <p:nvPr/>
        </p:nvSpPr>
        <p:spPr>
          <a:xfrm>
            <a:off x="799166" y="8439384"/>
            <a:ext cx="8503318" cy="579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5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please include also statistical analysis results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2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2" animBg="1" advAuto="0"/>
      <p:bldP spid="159" grpId="1" animBg="1" advAuto="0"/>
      <p:bldP spid="160" grpId="3" animBg="1" advAuto="0"/>
      <p:bldP spid="161" grpId="4" animBg="1" advAuto="0"/>
      <p:bldP spid="162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555648" y="445829"/>
            <a:ext cx="12121597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And again: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FFFFFF"/>
              </a:solidFill>
              <a:latin typeface="+mn-lt"/>
              <a:ea typeface="+mn-ea"/>
              <a:cs typeface="+mn-cs"/>
              <a:sym typeface="Chalkduster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Report = your qPCR results and statistical analysis as they would have been included into a real manuscript</a:t>
            </a:r>
          </a:p>
        </p:txBody>
      </p:sp>
      <p:sp>
        <p:nvSpPr>
          <p:cNvPr id="165" name="Shape 165"/>
          <p:cNvSpPr/>
          <p:nvPr/>
        </p:nvSpPr>
        <p:spPr>
          <a:xfrm>
            <a:off x="1362625" y="3482494"/>
            <a:ext cx="10025721" cy="487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564444" lvl="0" indent="-564444" algn="l">
              <a:lnSpc>
                <a:spcPct val="2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One-three sentences describing the results </a:t>
            </a:r>
          </a:p>
          <a:p>
            <a:pPr marL="564444" lvl="0" indent="-564444" algn="l">
              <a:lnSpc>
                <a:spcPct val="2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A Figure with a qPCR chart, properly labeled</a:t>
            </a:r>
          </a:p>
          <a:p>
            <a:pPr marL="564444" lvl="0" indent="-564444" algn="l">
              <a:lnSpc>
                <a:spcPct val="2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A legend to the figure</a:t>
            </a:r>
          </a:p>
          <a:p>
            <a:pPr marL="564444" lvl="0" indent="-564444" algn="l">
              <a:lnSpc>
                <a:spcPct val="2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Materials and methods</a:t>
            </a:r>
          </a:p>
          <a:p>
            <a:pPr marL="564444" lvl="0" indent="-564444" algn="l">
              <a:lnSpc>
                <a:spcPct val="2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Supplementary (if you think it is required)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Chalkboard"/>
            <a:ea typeface="Chalkboard"/>
            <a:cs typeface="Chalkboard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Chalkboard"/>
            <a:ea typeface="Chalkboard"/>
            <a:cs typeface="Chalkboard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Chalkboard"/>
            <a:ea typeface="Chalkboard"/>
            <a:cs typeface="Chalkboard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Chalkboard"/>
            <a:ea typeface="Chalkboard"/>
            <a:cs typeface="Chalkboard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Macintosh PowerPoint</Application>
  <PresentationFormat>Custom</PresentationFormat>
  <Paragraphs>73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White</vt:lpstr>
      <vt:lpstr>Homework 7</vt:lpstr>
      <vt:lpstr>PowerPoint Presentation</vt:lpstr>
      <vt:lpstr>PowerPoint Presentation</vt:lpstr>
      <vt:lpstr>PowerPoint Presentation</vt:lpstr>
      <vt:lpstr>Homework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7</dc:title>
  <cp:lastModifiedBy>Alena Minina</cp:lastModifiedBy>
  <cp:revision>3</cp:revision>
  <dcterms:modified xsi:type="dcterms:W3CDTF">2014-10-24T13:10:59Z</dcterms:modified>
</cp:coreProperties>
</file>