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1pPr>
    <a:lvl2pPr indent="3429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2pPr>
    <a:lvl3pPr indent="6858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3pPr>
    <a:lvl4pPr indent="10287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4pPr>
    <a:lvl5pPr indent="13716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5pPr>
    <a:lvl6pPr indent="17145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6pPr>
    <a:lvl7pPr indent="20574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7pPr>
    <a:lvl8pPr indent="24003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8pPr>
    <a:lvl9pPr indent="2743200" algn="ctr" defTabSz="457200">
      <a:defRPr sz="4200">
        <a:solidFill>
          <a:srgbClr val="FFFFFF"/>
        </a:solidFill>
        <a:latin typeface="Chalkboard"/>
        <a:ea typeface="Chalkboard"/>
        <a:cs typeface="Chalkboard"/>
        <a:sym typeface="Chalkboar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1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36319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>
        <a:latin typeface="Lucida Grande"/>
        <a:ea typeface="Lucida Grande"/>
        <a:cs typeface="Lucida Grande"/>
        <a:sym typeface="Lucida Grande"/>
      </a:defRPr>
    </a:lvl1pPr>
    <a:lvl2pPr indent="228600" defTabSz="457200">
      <a:defRPr>
        <a:latin typeface="Lucida Grande"/>
        <a:ea typeface="Lucida Grande"/>
        <a:cs typeface="Lucida Grande"/>
        <a:sym typeface="Lucida Grande"/>
      </a:defRPr>
    </a:lvl2pPr>
    <a:lvl3pPr indent="457200" defTabSz="457200">
      <a:defRPr>
        <a:latin typeface="Lucida Grande"/>
        <a:ea typeface="Lucida Grande"/>
        <a:cs typeface="Lucida Grande"/>
        <a:sym typeface="Lucida Grande"/>
      </a:defRPr>
    </a:lvl3pPr>
    <a:lvl4pPr indent="685800" defTabSz="457200">
      <a:defRPr>
        <a:latin typeface="Lucida Grande"/>
        <a:ea typeface="Lucida Grande"/>
        <a:cs typeface="Lucida Grande"/>
        <a:sym typeface="Lucida Grande"/>
      </a:defRPr>
    </a:lvl4pPr>
    <a:lvl5pPr indent="914400" defTabSz="457200">
      <a:defRPr>
        <a:latin typeface="Lucida Grande"/>
        <a:ea typeface="Lucida Grande"/>
        <a:cs typeface="Lucida Grande"/>
        <a:sym typeface="Lucida Grande"/>
      </a:defRPr>
    </a:lvl5pPr>
    <a:lvl6pPr indent="1143000" defTabSz="457200">
      <a:defRPr>
        <a:latin typeface="Lucida Grande"/>
        <a:ea typeface="Lucida Grande"/>
        <a:cs typeface="Lucida Grande"/>
        <a:sym typeface="Lucida Grande"/>
      </a:defRPr>
    </a:lvl6pPr>
    <a:lvl7pPr indent="1371600" defTabSz="457200">
      <a:defRPr>
        <a:latin typeface="Lucida Grande"/>
        <a:ea typeface="Lucida Grande"/>
        <a:cs typeface="Lucida Grande"/>
        <a:sym typeface="Lucida Grande"/>
      </a:defRPr>
    </a:lvl7pPr>
    <a:lvl8pPr indent="1600200" defTabSz="457200">
      <a:defRPr>
        <a:latin typeface="Lucida Grande"/>
        <a:ea typeface="Lucida Grande"/>
        <a:cs typeface="Lucida Grande"/>
        <a:sym typeface="Lucida Grande"/>
      </a:defRPr>
    </a:lvl8pPr>
    <a:lvl9pPr indent="1828800" defTabSz="45720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buBlip>
                <a:blip r:embed="rId2"/>
              </a:buBlip>
            </a:lvl1pPr>
            <a:lvl2pPr>
              <a:spcBef>
                <a:spcPts val="6000"/>
              </a:spcBef>
              <a:buBlip>
                <a:blip r:embed="rId2"/>
              </a:buBlip>
            </a:lvl2pPr>
            <a:lvl3pPr>
              <a:spcBef>
                <a:spcPts val="6000"/>
              </a:spcBef>
              <a:buBlip>
                <a:blip r:embed="rId2"/>
              </a:buBlip>
            </a:lvl3pPr>
            <a:lvl4pPr>
              <a:spcBef>
                <a:spcPts val="6000"/>
              </a:spcBef>
              <a:buBlip>
                <a:blip r:embed="rId2"/>
              </a:buBlip>
            </a:lvl4pPr>
            <a:lvl5pPr>
              <a:spcBef>
                <a:spcPts val="6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8936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4397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9731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5446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31288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844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38400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1956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4551297" indent="-436497" defTabSz="457200">
        <a:spcBef>
          <a:spcPts val="3000"/>
        </a:spcBef>
        <a:buSzPct val="43000"/>
        <a:buBlip>
          <a:blip r:embed="rId16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23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20.png"/><Relationship Id="rId16" Type="http://schemas.openxmlformats.org/officeDocument/2006/relationships/image" Target="../media/image34.png"/><Relationship Id="rId17" Type="http://schemas.openxmlformats.org/officeDocument/2006/relationships/image" Target="../media/image17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tractionwatch.com/" TargetMode="External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very LAST homework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325859" y="3940"/>
            <a:ext cx="12784882" cy="10949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What happens if you do not comply to the guidelines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463677" y="2154084"/>
            <a:ext cx="4509246" cy="50363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SzTx/>
              <a:buNone/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You are done with experiments</a:t>
            </a:r>
          </a:p>
        </p:txBody>
      </p:sp>
      <p:sp>
        <p:nvSpPr>
          <p:cNvPr id="140" name="Shape 140"/>
          <p:cNvSpPr/>
          <p:nvPr/>
        </p:nvSpPr>
        <p:spPr>
          <a:xfrm>
            <a:off x="4151932" y="1241478"/>
            <a:ext cx="5328990" cy="109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3000"/>
              </a:spcBef>
              <a:defRPr sz="1700">
                <a:solidFill>
                  <a:srgbClr val="BDFAA0"/>
                </a:solidFill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BDFAA0"/>
                </a:solidFill>
              </a:rPr>
              <a:t>Do everything from scratch and properly</a:t>
            </a:r>
          </a:p>
        </p:txBody>
      </p:sp>
      <p:grpSp>
        <p:nvGrpSpPr>
          <p:cNvPr id="144" name="Group 144"/>
          <p:cNvGrpSpPr/>
          <p:nvPr/>
        </p:nvGrpSpPr>
        <p:grpSpPr>
          <a:xfrm>
            <a:off x="1441064" y="2795075"/>
            <a:ext cx="4644778" cy="1200044"/>
            <a:chOff x="0" y="-169754"/>
            <a:chExt cx="4644776" cy="1200042"/>
          </a:xfrm>
        </p:grpSpPr>
        <p:sp>
          <p:nvSpPr>
            <p:cNvPr id="141" name="Shape 141"/>
            <p:cNvSpPr/>
            <p:nvPr/>
          </p:nvSpPr>
          <p:spPr>
            <a:xfrm>
              <a:off x="0" y="526653"/>
              <a:ext cx="4644777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you wrote the manuscript</a:t>
              </a:r>
            </a:p>
          </p:txBody>
        </p:sp>
        <p:pic>
          <p:nvPicPr>
            <p:cNvPr id="142" name="Picture 14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8100000">
              <a:off x="3207716" y="82463"/>
              <a:ext cx="860433" cy="355009"/>
            </a:xfrm>
            <a:prstGeom prst="rect">
              <a:avLst/>
            </a:prstGeom>
            <a:effectLst/>
          </p:spPr>
        </p:pic>
      </p:grpSp>
      <p:grpSp>
        <p:nvGrpSpPr>
          <p:cNvPr id="148" name="Group 148"/>
          <p:cNvGrpSpPr/>
          <p:nvPr/>
        </p:nvGrpSpPr>
        <p:grpSpPr>
          <a:xfrm>
            <a:off x="1239556" y="3964687"/>
            <a:ext cx="3533031" cy="891976"/>
            <a:chOff x="-83611" y="217239"/>
            <a:chExt cx="3533030" cy="891975"/>
          </a:xfrm>
        </p:grpSpPr>
        <p:sp>
          <p:nvSpPr>
            <p:cNvPr id="145" name="Shape 145"/>
            <p:cNvSpPr/>
            <p:nvPr/>
          </p:nvSpPr>
          <p:spPr>
            <a:xfrm>
              <a:off x="-83612" y="605580"/>
              <a:ext cx="3533032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you submit manuscript</a:t>
              </a:r>
            </a:p>
          </p:txBody>
        </p:sp>
        <p:pic>
          <p:nvPicPr>
            <p:cNvPr id="146" name="Picture 14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423442" y="299197"/>
              <a:ext cx="518924" cy="355008"/>
            </a:xfrm>
            <a:prstGeom prst="rect">
              <a:avLst/>
            </a:prstGeom>
            <a:effectLst/>
          </p:spPr>
        </p:pic>
      </p:grpSp>
      <p:grpSp>
        <p:nvGrpSpPr>
          <p:cNvPr id="152" name="Group 152"/>
          <p:cNvGrpSpPr/>
          <p:nvPr/>
        </p:nvGrpSpPr>
        <p:grpSpPr>
          <a:xfrm>
            <a:off x="599267" y="4707864"/>
            <a:ext cx="2806999" cy="851301"/>
            <a:chOff x="-50800" y="226531"/>
            <a:chExt cx="2806997" cy="851300"/>
          </a:xfrm>
        </p:grpSpPr>
        <p:sp>
          <p:nvSpPr>
            <p:cNvPr id="149" name="Shape 149"/>
            <p:cNvSpPr/>
            <p:nvPr/>
          </p:nvSpPr>
          <p:spPr>
            <a:xfrm>
              <a:off x="-50800" y="574197"/>
              <a:ext cx="2806998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it is accepted</a:t>
              </a:r>
            </a:p>
          </p:txBody>
        </p:sp>
        <p:pic>
          <p:nvPicPr>
            <p:cNvPr id="150" name="Picture 14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100000">
              <a:off x="759940" y="350047"/>
              <a:ext cx="496407" cy="355009"/>
            </a:xfrm>
            <a:prstGeom prst="rect">
              <a:avLst/>
            </a:prstGeom>
            <a:effectLst/>
          </p:spPr>
        </p:pic>
      </p:grpSp>
      <p:pic>
        <p:nvPicPr>
          <p:cNvPr id="153" name="Picture 15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3500000">
            <a:off x="9199776" y="2197920"/>
            <a:ext cx="2286745" cy="355009"/>
          </a:xfrm>
          <a:prstGeom prst="rect">
            <a:avLst/>
          </a:prstGeom>
        </p:spPr>
      </p:pic>
      <p:grpSp>
        <p:nvGrpSpPr>
          <p:cNvPr id="158" name="Group 158"/>
          <p:cNvGrpSpPr/>
          <p:nvPr/>
        </p:nvGrpSpPr>
        <p:grpSpPr>
          <a:xfrm>
            <a:off x="612105" y="1115840"/>
            <a:ext cx="3484628" cy="1346204"/>
            <a:chOff x="0" y="0"/>
            <a:chExt cx="3484627" cy="1346202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2451123" cy="1346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spcBef>
                  <a:spcPts val="3000"/>
                </a:spcBef>
                <a:defRPr sz="1600">
                  <a:solidFill>
                    <a:srgbClr val="C5F7BD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5F7BD"/>
                  </a:solidFill>
                </a:rPr>
                <a:t>wow! I got completely different results</a:t>
              </a:r>
            </a:p>
          </p:txBody>
        </p:sp>
        <p:pic>
          <p:nvPicPr>
            <p:cNvPr id="156" name="Picture 155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0800000">
              <a:off x="2560657" y="259326"/>
              <a:ext cx="923971" cy="355008"/>
            </a:xfrm>
            <a:prstGeom prst="rect">
              <a:avLst/>
            </a:prstGeom>
            <a:effectLst/>
          </p:spPr>
        </p:pic>
      </p:grpSp>
      <p:grpSp>
        <p:nvGrpSpPr>
          <p:cNvPr id="164" name="Group 164"/>
          <p:cNvGrpSpPr/>
          <p:nvPr/>
        </p:nvGrpSpPr>
        <p:grpSpPr>
          <a:xfrm>
            <a:off x="1251595" y="2150319"/>
            <a:ext cx="3136599" cy="984280"/>
            <a:chOff x="0" y="-44450"/>
            <a:chExt cx="3136598" cy="984278"/>
          </a:xfrm>
        </p:grpSpPr>
        <p:pic>
          <p:nvPicPr>
            <p:cNvPr id="159" name="Picture 158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5400000">
              <a:off x="246474" y="53496"/>
              <a:ext cx="550900" cy="355008"/>
            </a:xfrm>
            <a:prstGeom prst="rect">
              <a:avLst/>
            </a:prstGeom>
            <a:effectLst/>
          </p:spPr>
        </p:pic>
        <p:sp>
          <p:nvSpPr>
            <p:cNvPr id="161" name="Shape 161"/>
            <p:cNvSpPr/>
            <p:nvPr/>
          </p:nvSpPr>
          <p:spPr>
            <a:xfrm>
              <a:off x="0" y="436194"/>
              <a:ext cx="2127620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900">
                  <a:solidFill>
                    <a:srgbClr val="C5F7BD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C5F7BD"/>
                  </a:solidFill>
                </a:rPr>
                <a:t>new hypothesis</a:t>
              </a:r>
            </a:p>
          </p:txBody>
        </p:sp>
        <p:pic>
          <p:nvPicPr>
            <p:cNvPr id="162" name="Picture 161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0882635">
              <a:off x="1969711" y="283554"/>
              <a:ext cx="1142509" cy="355009"/>
            </a:xfrm>
            <a:prstGeom prst="rect">
              <a:avLst/>
            </a:prstGeom>
            <a:effectLst/>
          </p:spPr>
        </p:pic>
      </p:grpSp>
      <p:grpSp>
        <p:nvGrpSpPr>
          <p:cNvPr id="168" name="Group 168"/>
          <p:cNvGrpSpPr/>
          <p:nvPr/>
        </p:nvGrpSpPr>
        <p:grpSpPr>
          <a:xfrm>
            <a:off x="154767" y="5410365"/>
            <a:ext cx="1946125" cy="1895148"/>
            <a:chOff x="0" y="-169754"/>
            <a:chExt cx="1946124" cy="1895146"/>
          </a:xfrm>
        </p:grpSpPr>
        <p:pic>
          <p:nvPicPr>
            <p:cNvPr id="165" name="Picture 164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8100000">
              <a:off x="601432" y="-43616"/>
              <a:ext cx="503826" cy="355008"/>
            </a:xfrm>
            <a:prstGeom prst="rect">
              <a:avLst/>
            </a:prstGeom>
            <a:effectLst/>
          </p:spPr>
        </p:pic>
        <p:sp>
          <p:nvSpPr>
            <p:cNvPr id="167" name="Shape 167"/>
            <p:cNvSpPr/>
            <p:nvPr/>
          </p:nvSpPr>
          <p:spPr>
            <a:xfrm>
              <a:off x="0" y="379188"/>
              <a:ext cx="1946125" cy="1346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7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>
                  <a:solidFill>
                    <a:srgbClr val="FFFFFF"/>
                  </a:solidFill>
                </a:rPr>
                <a:t>it is sloppy, but still true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1741326" y="5522757"/>
            <a:ext cx="3664353" cy="1693681"/>
            <a:chOff x="-26722" y="-144135"/>
            <a:chExt cx="3664351" cy="1693680"/>
          </a:xfrm>
        </p:grpSpPr>
        <p:sp>
          <p:nvSpPr>
            <p:cNvPr id="169" name="Shape 169"/>
            <p:cNvSpPr/>
            <p:nvPr/>
          </p:nvSpPr>
          <p:spPr>
            <a:xfrm>
              <a:off x="241300" y="203342"/>
              <a:ext cx="3396330" cy="1346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7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>
                  <a:solidFill>
                    <a:srgbClr val="FFFFFF"/>
                  </a:solidFill>
                </a:rPr>
                <a:t>another group publishes contradicting results</a:t>
              </a:r>
            </a:p>
          </p:txBody>
        </p:sp>
        <p:pic>
          <p:nvPicPr>
            <p:cNvPr id="170" name="Picture 169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700000">
              <a:off x="25008" y="-17996"/>
              <a:ext cx="503826" cy="355008"/>
            </a:xfrm>
            <a:prstGeom prst="rect">
              <a:avLst/>
            </a:prstGeom>
            <a:effectLst/>
          </p:spPr>
        </p:pic>
      </p:grpSp>
      <p:pic>
        <p:nvPicPr>
          <p:cNvPr id="173" name="Picture 172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 rot="5400000">
            <a:off x="6301263" y="1707655"/>
            <a:ext cx="402274" cy="355009"/>
          </a:xfrm>
          <a:prstGeom prst="rect">
            <a:avLst/>
          </a:prstGeom>
        </p:spPr>
      </p:pic>
      <p:pic>
        <p:nvPicPr>
          <p:cNvPr id="175" name="Picture 174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8100000">
            <a:off x="4276884" y="2899687"/>
            <a:ext cx="860432" cy="355008"/>
          </a:xfrm>
          <a:prstGeom prst="rect">
            <a:avLst/>
          </a:prstGeom>
        </p:spPr>
      </p:pic>
      <p:grpSp>
        <p:nvGrpSpPr>
          <p:cNvPr id="180" name="Group 180"/>
          <p:cNvGrpSpPr/>
          <p:nvPr/>
        </p:nvGrpSpPr>
        <p:grpSpPr>
          <a:xfrm>
            <a:off x="8243936" y="2628638"/>
            <a:ext cx="4166026" cy="1551938"/>
            <a:chOff x="-92846" y="-144135"/>
            <a:chExt cx="4166024" cy="1551936"/>
          </a:xfrm>
        </p:grpSpPr>
        <p:sp>
          <p:nvSpPr>
            <p:cNvPr id="177" name="Shape 177"/>
            <p:cNvSpPr/>
            <p:nvPr/>
          </p:nvSpPr>
          <p:spPr>
            <a:xfrm>
              <a:off x="0" y="312873"/>
              <a:ext cx="4073178" cy="1094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spcBef>
                  <a:spcPts val="3000"/>
                </a:spcBef>
                <a:defRPr sz="1900">
                  <a:solidFill>
                    <a:srgbClr val="BDFAA0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BDFAA0"/>
                  </a:solidFill>
                </a:rPr>
                <a:t>you realised, that you messed up the set up </a:t>
              </a:r>
            </a:p>
          </p:txBody>
        </p:sp>
        <p:pic>
          <p:nvPicPr>
            <p:cNvPr id="178" name="Picture 177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2700000">
              <a:off x="-73565" y="60341"/>
              <a:ext cx="725396" cy="355008"/>
            </a:xfrm>
            <a:prstGeom prst="rect">
              <a:avLst/>
            </a:prstGeom>
            <a:effectLst/>
          </p:spPr>
        </p:pic>
      </p:grpSp>
      <p:pic>
        <p:nvPicPr>
          <p:cNvPr id="181" name="Picture 180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 rot="5400000">
            <a:off x="2307743" y="4021793"/>
            <a:ext cx="472524" cy="355009"/>
          </a:xfrm>
          <a:prstGeom prst="rect">
            <a:avLst/>
          </a:prstGeom>
        </p:spPr>
      </p:pic>
      <p:pic>
        <p:nvPicPr>
          <p:cNvPr id="183" name="Picture 182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 rot="8100000">
            <a:off x="1809409" y="4878453"/>
            <a:ext cx="503826" cy="355008"/>
          </a:xfrm>
          <a:prstGeom prst="rect">
            <a:avLst/>
          </a:prstGeom>
        </p:spPr>
      </p:pic>
      <p:grpSp>
        <p:nvGrpSpPr>
          <p:cNvPr id="188" name="Group 188"/>
          <p:cNvGrpSpPr/>
          <p:nvPr/>
        </p:nvGrpSpPr>
        <p:grpSpPr>
          <a:xfrm>
            <a:off x="652214" y="6640685"/>
            <a:ext cx="2701105" cy="1566286"/>
            <a:chOff x="0" y="-132997"/>
            <a:chExt cx="2701104" cy="1566285"/>
          </a:xfrm>
        </p:grpSpPr>
        <p:pic>
          <p:nvPicPr>
            <p:cNvPr id="185" name="Picture 184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7123540">
              <a:off x="1212624" y="128396"/>
              <a:ext cx="806420" cy="355009"/>
            </a:xfrm>
            <a:prstGeom prst="rect">
              <a:avLst/>
            </a:prstGeom>
            <a:effectLst/>
          </p:spPr>
        </p:pic>
        <p:sp>
          <p:nvSpPr>
            <p:cNvPr id="187" name="Shape 187"/>
            <p:cNvSpPr/>
            <p:nvPr/>
          </p:nvSpPr>
          <p:spPr>
            <a:xfrm>
              <a:off x="0" y="598287"/>
              <a:ext cx="2701105" cy="8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000"/>
                </a:spcBef>
                <a:defRPr sz="19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You are asked to provide raw data</a:t>
              </a:r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4941257" y="5666892"/>
            <a:ext cx="4079727" cy="1868672"/>
            <a:chOff x="-44450" y="0"/>
            <a:chExt cx="4079726" cy="1868671"/>
          </a:xfrm>
        </p:grpSpPr>
        <p:pic>
          <p:nvPicPr>
            <p:cNvPr id="189" name="Picture 188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44450" y="522927"/>
              <a:ext cx="609043" cy="355008"/>
            </a:xfrm>
            <a:prstGeom prst="rect">
              <a:avLst/>
            </a:prstGeom>
            <a:effectLst/>
          </p:spPr>
        </p:pic>
        <p:sp>
          <p:nvSpPr>
            <p:cNvPr id="191" name="Shape 191"/>
            <p:cNvSpPr/>
            <p:nvPr/>
          </p:nvSpPr>
          <p:spPr>
            <a:xfrm>
              <a:off x="502245" y="0"/>
              <a:ext cx="3533032" cy="1868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500">
                  <a:solidFill>
                    <a:srgbClr val="BDFAA0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500">
                  <a:solidFill>
                    <a:srgbClr val="BDFAA0"/>
                  </a:solidFill>
                </a:rPr>
                <a:t>you published all required info. It is a problem of another group to explain, why their results are different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487114" y="6583119"/>
            <a:ext cx="12501896" cy="2888765"/>
            <a:chOff x="0" y="0"/>
            <a:chExt cx="12501895" cy="2888763"/>
          </a:xfrm>
        </p:grpSpPr>
        <p:grpSp>
          <p:nvGrpSpPr>
            <p:cNvPr id="196" name="Group 196"/>
            <p:cNvGrpSpPr/>
            <p:nvPr/>
          </p:nvGrpSpPr>
          <p:grpSpPr>
            <a:xfrm>
              <a:off x="8428718" y="0"/>
              <a:ext cx="4073178" cy="2671048"/>
              <a:chOff x="0" y="0"/>
              <a:chExt cx="4073177" cy="2671047"/>
            </a:xfrm>
          </p:grpSpPr>
          <p:pic>
            <p:nvPicPr>
              <p:cNvPr id="193" name="Picture 192"/>
              <p:cNvPicPr/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 rot="18337002">
                <a:off x="826332" y="1867539"/>
                <a:ext cx="1285802" cy="355008"/>
              </a:xfrm>
              <a:prstGeom prst="rect">
                <a:avLst/>
              </a:prstGeom>
              <a:effectLst/>
            </p:spPr>
          </p:pic>
          <p:sp>
            <p:nvSpPr>
              <p:cNvPr id="195" name="Shape 195"/>
              <p:cNvSpPr/>
              <p:nvPr/>
            </p:nvSpPr>
            <p:spPr>
              <a:xfrm>
                <a:off x="0" y="0"/>
                <a:ext cx="4073178" cy="14338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spcBef>
                    <a:spcPts val="30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sz="3200">
                    <a:solidFill>
                      <a:srgbClr val="EC5D57"/>
                    </a:solidFill>
                    <a:latin typeface="+mn-lt"/>
                    <a:ea typeface="+mn-ea"/>
                    <a:cs typeface="+mn-cs"/>
                    <a:sym typeface="Chalkduster"/>
                  </a:rPr>
                  <a:t>YOURS,</a:t>
                </a:r>
                <a:r>
                  <a:rPr>
                    <a:solidFill>
                      <a:srgbClr val="EC5D57"/>
                    </a:solidFill>
                    <a:latin typeface="+mn-lt"/>
                    <a:ea typeface="+mn-ea"/>
                    <a:cs typeface="+mn-cs"/>
                    <a:sym typeface="Chalkduster"/>
                  </a:rPr>
                  <a:t> not your coauthors carrier will be at stake</a:t>
                </a:r>
              </a:p>
            </p:txBody>
          </p:sp>
        </p:grpSp>
        <p:grpSp>
          <p:nvGrpSpPr>
            <p:cNvPr id="200" name="Group 200"/>
            <p:cNvGrpSpPr/>
            <p:nvPr/>
          </p:nvGrpSpPr>
          <p:grpSpPr>
            <a:xfrm>
              <a:off x="0" y="1606501"/>
              <a:ext cx="2701105" cy="1231095"/>
              <a:chOff x="0" y="-144044"/>
              <a:chExt cx="2701104" cy="1231093"/>
            </a:xfrm>
          </p:grpSpPr>
          <p:pic>
            <p:nvPicPr>
              <p:cNvPr id="197" name="Picture 196"/>
              <p:cNvPicPr/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 rot="7385509">
                <a:off x="717793" y="-30750"/>
                <a:ext cx="462846" cy="355008"/>
              </a:xfrm>
              <a:prstGeom prst="rect">
                <a:avLst/>
              </a:prstGeom>
              <a:effectLst/>
            </p:spPr>
          </p:pic>
          <p:sp>
            <p:nvSpPr>
              <p:cNvPr id="199" name="Shape 199"/>
              <p:cNvSpPr/>
              <p:nvPr/>
            </p:nvSpPr>
            <p:spPr>
              <a:xfrm>
                <a:off x="0" y="252048"/>
                <a:ext cx="2701105" cy="8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3000"/>
                  </a:spcBef>
                  <a:defRPr sz="1900">
                    <a:latin typeface="+mn-lt"/>
                    <a:ea typeface="+mn-ea"/>
                    <a:cs typeface="+mn-cs"/>
                    <a:sym typeface="Chalkduster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900">
                    <a:solidFill>
                      <a:srgbClr val="FFFFFF"/>
                    </a:solidFill>
                  </a:rPr>
                  <a:t>it is obviously not good enough</a:t>
                </a:r>
              </a:p>
            </p:txBody>
          </p:sp>
        </p:grpSp>
        <p:grpSp>
          <p:nvGrpSpPr>
            <p:cNvPr id="204" name="Group 204"/>
            <p:cNvGrpSpPr/>
            <p:nvPr/>
          </p:nvGrpSpPr>
          <p:grpSpPr>
            <a:xfrm>
              <a:off x="2576506" y="2011073"/>
              <a:ext cx="3533218" cy="835001"/>
              <a:chOff x="-44449" y="0"/>
              <a:chExt cx="3533216" cy="835000"/>
            </a:xfrm>
          </p:grpSpPr>
          <p:pic>
            <p:nvPicPr>
              <p:cNvPr id="201" name="Picture 200"/>
              <p:cNvPicPr/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44450" y="408282"/>
                <a:ext cx="779584" cy="355008"/>
              </a:xfrm>
              <a:prstGeom prst="rect">
                <a:avLst/>
              </a:prstGeom>
              <a:effectLst/>
            </p:spPr>
          </p:pic>
          <p:sp>
            <p:nvSpPr>
              <p:cNvPr id="203" name="Shape 203"/>
              <p:cNvSpPr/>
              <p:nvPr/>
            </p:nvSpPr>
            <p:spPr>
              <a:xfrm>
                <a:off x="787661" y="0"/>
                <a:ext cx="2701106" cy="8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spcBef>
                    <a:spcPts val="3000"/>
                  </a:spcBef>
                  <a:defRPr sz="1900">
                    <a:latin typeface="+mn-lt"/>
                    <a:ea typeface="+mn-ea"/>
                    <a:cs typeface="+mn-cs"/>
                    <a:sym typeface="Chalkduster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900">
                    <a:solidFill>
                      <a:srgbClr val="FFFFFF"/>
                    </a:solidFill>
                  </a:rPr>
                  <a:t>you can’t prove your conclusions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6143219" y="2385129"/>
              <a:ext cx="5004813" cy="503635"/>
              <a:chOff x="-44450" y="0"/>
              <a:chExt cx="5004811" cy="503634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724713" y="0"/>
                <a:ext cx="4235649" cy="503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spcBef>
                    <a:spcPts val="3000"/>
                  </a:spcBef>
                  <a:defRPr sz="2000">
                    <a:solidFill>
                      <a:srgbClr val="EC5D57"/>
                    </a:solidFill>
                    <a:latin typeface="+mn-lt"/>
                    <a:ea typeface="+mn-ea"/>
                    <a:cs typeface="+mn-cs"/>
                    <a:sym typeface="Chalkduster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EC5D57"/>
                    </a:solidFill>
                  </a:rPr>
                  <a:t>RETRACTION of the article</a:t>
                </a:r>
              </a:p>
            </p:txBody>
          </p:sp>
          <p:pic>
            <p:nvPicPr>
              <p:cNvPr id="206" name="Picture 205"/>
              <p:cNvPicPr/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-44450" y="74313"/>
                <a:ext cx="609043" cy="355008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225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3" animBg="1" advAuto="0"/>
      <p:bldP spid="153" grpId="2" animBg="1" advAuto="0"/>
      <p:bldP spid="158" grpId="4" animBg="1" advAuto="0"/>
      <p:bldP spid="164" grpId="5" animBg="1" advAuto="0"/>
      <p:bldP spid="173" grpId="6" animBg="1" advAuto="0"/>
      <p:bldP spid="175" grpId="7" animBg="1" advAuto="0"/>
      <p:bldP spid="180" grpId="1" animBg="1" advAuto="0"/>
      <p:bldP spid="181" grpId="8" animBg="1" advAuto="0"/>
      <p:bldP spid="183" grpId="9" animBg="1" advAuto="0"/>
      <p:bldP spid="192" grpId="10" animBg="1" advAuto="0"/>
      <p:bldP spid="209" grpId="1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270000" y="2095500"/>
            <a:ext cx="10464800" cy="6858000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lnSpc>
                <a:spcPct val="140000"/>
              </a:lnSpc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 out of five authors of a Science paper that the journal called a "</a:t>
            </a:r>
            <a:r>
              <a:rPr sz="2800">
                <a:solidFill>
                  <a:srgbClr val="91FA55"/>
                </a:solidFill>
              </a:rPr>
              <a:t>breakthrough of the year</a:t>
            </a:r>
            <a:r>
              <a:rPr sz="2800">
                <a:solidFill>
                  <a:srgbClr val="FFFFFF"/>
                </a:solidFill>
              </a:rPr>
              <a:t>" in 2005 have retracted it, saying that the data it was based on could not be replicated. The study was based on real-time PCR data, which researchers in the Umeå Plant Science Center lab where it had been performed found impossible to replicate.</a:t>
            </a:r>
          </a:p>
        </p:txBody>
      </p:sp>
      <p:sp>
        <p:nvSpPr>
          <p:cNvPr id="212" name="Shape 212"/>
          <p:cNvSpPr/>
          <p:nvPr/>
        </p:nvSpPr>
        <p:spPr>
          <a:xfrm>
            <a:off x="232465" y="1083036"/>
            <a:ext cx="1253986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Science retracts major Arabidopsis paper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2095259" y="374838"/>
            <a:ext cx="881428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+mn-lt"/>
                <a:ea typeface="+mn-ea"/>
                <a:cs typeface="+mn-cs"/>
                <a:sym typeface="Chalkduster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 dirty="0">
                <a:solidFill>
                  <a:schemeClr val="tx1"/>
                </a:solidFill>
                <a:hlinkClick r:id="rId2"/>
              </a:rPr>
              <a:t>http://retractionwatch.com/</a:t>
            </a:r>
          </a:p>
        </p:txBody>
      </p:sp>
      <p:pic>
        <p:nvPicPr>
          <p:cNvPr id="21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4935" y="1549400"/>
            <a:ext cx="1079212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2787650"/>
            <a:ext cx="12014200" cy="549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03431" y="497405"/>
            <a:ext cx="1270273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Relationship between compliance with MIQE guidelines and journal impact factor (IF)</a:t>
            </a:r>
          </a:p>
        </p:txBody>
      </p:sp>
      <p:sp>
        <p:nvSpPr>
          <p:cNvPr id="219" name="Shape 219"/>
          <p:cNvSpPr/>
          <p:nvPr/>
        </p:nvSpPr>
        <p:spPr>
          <a:xfrm>
            <a:off x="6212706" y="8891852"/>
            <a:ext cx="5659388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Bustin et al., 2013. Nature Methods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03431" y="497405"/>
            <a:ext cx="1270273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Relationship between compliance with MIQE guidelines and journal impact factor (IF)</a:t>
            </a:r>
          </a:p>
        </p:txBody>
      </p:sp>
      <p:sp>
        <p:nvSpPr>
          <p:cNvPr id="222" name="Shape 222"/>
          <p:cNvSpPr/>
          <p:nvPr/>
        </p:nvSpPr>
        <p:spPr>
          <a:xfrm>
            <a:off x="5554145" y="8980752"/>
            <a:ext cx="6951111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Fang et al., 2011. Infection and Immunity</a:t>
            </a:r>
          </a:p>
        </p:txBody>
      </p:sp>
      <p:pic>
        <p:nvPicPr>
          <p:cNvPr id="2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841373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-3048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Plan well BEFORE you start your qPCR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62767" y="3302000"/>
            <a:ext cx="12471401" cy="5740400"/>
          </a:xfrm>
          <a:prstGeom prst="rect">
            <a:avLst/>
          </a:prstGeom>
        </p:spPr>
        <p:txBody>
          <a:bodyPr lIns="0" tIns="0" rIns="0" bIns="0" anchor="t"/>
          <a:lstStyle/>
          <a:p>
            <a:pPr marL="893697" lvl="0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what statistical test you will need to perform and what is its power </a:t>
            </a:r>
          </a:p>
          <a:p>
            <a:pPr marL="1439797" lvl="1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estimate what sample size you will need (how many biological replicates)</a:t>
            </a:r>
          </a:p>
          <a:p>
            <a:pPr marL="1439797" lvl="1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what is the significance criterion</a:t>
            </a:r>
          </a:p>
          <a:p>
            <a:pPr marL="1439797" lvl="1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what is the magnitude of the effect</a:t>
            </a:r>
          </a:p>
          <a:p>
            <a:pPr marL="1439797" lvl="1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what are the assumptions for this test</a:t>
            </a:r>
          </a:p>
          <a:p>
            <a:pPr marL="893697" lvl="0" indent="-43649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</a:rPr>
              <a:t>comply with MIQE guidelines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3959081" y="1920057"/>
            <a:ext cx="5340638" cy="1554628"/>
            <a:chOff x="0" y="0"/>
            <a:chExt cx="5340637" cy="1554627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5340638" cy="630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boring and a lot of work</a:t>
              </a:r>
            </a:p>
          </p:txBody>
        </p:sp>
        <p:pic>
          <p:nvPicPr>
            <p:cNvPr id="43" name="Picture 4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6521908">
              <a:off x="1013620" y="838257"/>
              <a:ext cx="952989" cy="401377"/>
            </a:xfrm>
            <a:prstGeom prst="rect">
              <a:avLst/>
            </a:prstGeom>
            <a:effectLst/>
          </p:spPr>
        </p:pic>
      </p:grpSp>
      <p:grpSp>
        <p:nvGrpSpPr>
          <p:cNvPr id="49" name="Group 49"/>
          <p:cNvGrpSpPr/>
          <p:nvPr/>
        </p:nvGrpSpPr>
        <p:grpSpPr>
          <a:xfrm>
            <a:off x="3895886" y="7265906"/>
            <a:ext cx="8278563" cy="1355037"/>
            <a:chOff x="-2357961" y="-51651"/>
            <a:chExt cx="8278561" cy="1355035"/>
          </a:xfrm>
        </p:grpSpPr>
        <p:sp>
          <p:nvSpPr>
            <p:cNvPr id="46" name="Shape 46"/>
            <p:cNvSpPr/>
            <p:nvPr/>
          </p:nvSpPr>
          <p:spPr>
            <a:xfrm>
              <a:off x="-2357962" y="673100"/>
              <a:ext cx="8278562" cy="630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even more boring and even more work!</a:t>
              </a:r>
            </a:p>
          </p:txBody>
        </p:sp>
        <p:pic>
          <p:nvPicPr>
            <p:cNvPr id="47" name="Picture 4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3500000">
              <a:off x="-1236091" y="219091"/>
              <a:ext cx="932031" cy="401377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/>
          <p:nvPr/>
        </p:nvSpPr>
        <p:spPr>
          <a:xfrm>
            <a:off x="4005825" y="574531"/>
            <a:ext cx="2122950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BEFORE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2" animBg="1" advAuto="0"/>
      <p:bldP spid="49" grpId="3" animBg="1" advAuto="0"/>
      <p:bldP spid="5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27100" y="6096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happens all the time</a:t>
            </a:r>
          </a:p>
        </p:txBody>
      </p:sp>
      <p:pic>
        <p:nvPicPr>
          <p:cNvPr id="53" name="pasted-image-filtered.png"/>
          <p:cNvPicPr/>
          <p:nvPr/>
        </p:nvPicPr>
        <p:blipFill>
          <a:blip r:embed="rId2">
            <a:extLst/>
          </a:blip>
          <a:srcRect b="4970"/>
          <a:stretch>
            <a:fillRect/>
          </a:stretch>
        </p:blipFill>
        <p:spPr>
          <a:xfrm>
            <a:off x="1784548" y="3173015"/>
            <a:ext cx="9435530" cy="5287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27100" y="60960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keep in mind the bigger picture</a:t>
            </a:r>
          </a:p>
        </p:txBody>
      </p:sp>
      <p:pic>
        <p:nvPicPr>
          <p:cNvPr id="56" name="pasted-image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0900" y="3308350"/>
            <a:ext cx="3683000" cy="313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740202" y="817510"/>
            <a:ext cx="1969988" cy="299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1: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Reza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Jun 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Anna </a:t>
            </a: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Shirin</a:t>
            </a:r>
          </a:p>
        </p:txBody>
      </p:sp>
      <p:sp>
        <p:nvSpPr>
          <p:cNvPr id="59" name="Shape 59"/>
          <p:cNvSpPr/>
          <p:nvPr/>
        </p:nvSpPr>
        <p:spPr>
          <a:xfrm>
            <a:off x="3786631" y="792110"/>
            <a:ext cx="1956124" cy="251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2: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Martin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Zaenab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Tina</a:t>
            </a:r>
          </a:p>
        </p:txBody>
      </p:sp>
      <p:sp>
        <p:nvSpPr>
          <p:cNvPr id="60" name="Shape 60"/>
          <p:cNvSpPr/>
          <p:nvPr/>
        </p:nvSpPr>
        <p:spPr>
          <a:xfrm>
            <a:off x="7009695" y="822602"/>
            <a:ext cx="1895753" cy="3373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3: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Jule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Maite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Enrique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Kiran</a:t>
            </a:r>
            <a:endParaRPr sz="2600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  <a:p>
            <a:pPr lvl="0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9955869" y="842910"/>
            <a:ext cx="2275940" cy="2408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Group 4: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Enid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Mohammad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Anders</a:t>
            </a:r>
          </a:p>
        </p:txBody>
      </p:sp>
      <p:pic>
        <p:nvPicPr>
          <p:cNvPr id="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2558" y="4684546"/>
            <a:ext cx="2336642" cy="299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318" y="4684546"/>
            <a:ext cx="2294791" cy="2992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7297" y="4702355"/>
            <a:ext cx="2294791" cy="295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10578" y="4705842"/>
            <a:ext cx="2486844" cy="306261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-11652" y="8277876"/>
            <a:ext cx="12778489" cy="1138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Please write your report following the instructions for authors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from the journal assigned to your group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656705" y="25400"/>
            <a:ext cx="9005590" cy="85988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-89396" y="1270000"/>
            <a:ext cx="12675593" cy="867434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Please prepare ONE report: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Imagine an experiment for which you would use absolute and relative qPCRs (an example is on next slide, but you are most welcome to make up your own experiment)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Go to the site of the journal assigned for you and check instructions for authors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follow these instructions to prepare a figure with your qPCR results, legend to the figure, Materials and Methods and if required also supplementary material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if you can not use your data (qPCR didn’t work) please use data of any of your colleagues</a:t>
            </a:r>
          </a:p>
          <a:p>
            <a:pPr marL="1587500" lvl="2" indent="-3175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Please include statistical analysis which would be required for the experiment you imagined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(not obligatory) If you want a personal feedback, please send the report to Alyona asap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(</a:t>
            </a:r>
            <a:r>
              <a:rPr>
                <a:solidFill>
                  <a:srgbClr val="EC5D57"/>
                </a:solidFill>
              </a:rPr>
              <a:t>obligatory</a:t>
            </a:r>
            <a:r>
              <a:rPr>
                <a:solidFill>
                  <a:srgbClr val="FFFFFF"/>
                </a:solidFill>
              </a:rPr>
              <a:t>) Bring your report with you on Wednesday for the group work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830364" y="339665"/>
            <a:ext cx="9344072" cy="79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here is an experiment I imagined:</a:t>
            </a:r>
          </a:p>
        </p:txBody>
      </p:sp>
      <p:sp>
        <p:nvSpPr>
          <p:cNvPr id="72" name="Shape 72"/>
          <p:cNvSpPr/>
          <p:nvPr/>
        </p:nvSpPr>
        <p:spPr>
          <a:xfrm>
            <a:off x="523064" y="3631298"/>
            <a:ext cx="12536445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absolute qPCR was used to estimate amount of the bacteria in this sample</a:t>
            </a:r>
          </a:p>
        </p:txBody>
      </p:sp>
      <p:sp>
        <p:nvSpPr>
          <p:cNvPr id="73" name="Shape 73"/>
          <p:cNvSpPr/>
          <p:nvPr/>
        </p:nvSpPr>
        <p:spPr>
          <a:xfrm>
            <a:off x="713564" y="2379969"/>
            <a:ext cx="8674522" cy="57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 symbiotic bacteria was collected in the field</a:t>
            </a:r>
          </a:p>
        </p:txBody>
      </p:sp>
      <p:sp>
        <p:nvSpPr>
          <p:cNvPr id="74" name="Shape 74"/>
          <p:cNvSpPr/>
          <p:nvPr/>
        </p:nvSpPr>
        <p:spPr>
          <a:xfrm>
            <a:off x="676306" y="5168377"/>
            <a:ext cx="1165218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the bacteria was added to the pots with Arabidopsis plants. 10</a:t>
            </a:r>
            <a:r>
              <a:rPr sz="2500" baseline="31999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9</a:t>
            </a:r>
            <a:r>
              <a: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 bacteria/pot</a:t>
            </a:r>
          </a:p>
        </p:txBody>
      </p:sp>
      <p:sp>
        <p:nvSpPr>
          <p:cNvPr id="75" name="Shape 75"/>
          <p:cNvSpPr/>
          <p:nvPr/>
        </p:nvSpPr>
        <p:spPr>
          <a:xfrm>
            <a:off x="676306" y="6705455"/>
            <a:ext cx="11652188" cy="10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expression of TOR kinase was compared in roots of treated and untreated plants</a:t>
            </a:r>
          </a:p>
        </p:txBody>
      </p:sp>
      <p:sp>
        <p:nvSpPr>
          <p:cNvPr id="76" name="Shape 76"/>
          <p:cNvSpPr/>
          <p:nvPr/>
        </p:nvSpPr>
        <p:spPr>
          <a:xfrm>
            <a:off x="799166" y="8439384"/>
            <a:ext cx="8503318" cy="57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5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please include also statistical analysis results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2" animBg="1" advAuto="0"/>
      <p:bldP spid="73" grpId="1" animBg="1" advAuto="0"/>
      <p:bldP spid="74" grpId="3" animBg="1" advAuto="0"/>
      <p:bldP spid="75" grpId="4" animBg="1" advAuto="0"/>
      <p:bldP spid="76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211675" y="496409"/>
            <a:ext cx="12237477" cy="181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7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 dirty="0">
                <a:solidFill>
                  <a:srgbClr val="FFFFFF"/>
                </a:solidFill>
              </a:rPr>
              <a:t>Report = your qPCR results and statistical analysis as they would have been included into a real manuscript</a:t>
            </a:r>
          </a:p>
        </p:txBody>
      </p:sp>
      <p:sp>
        <p:nvSpPr>
          <p:cNvPr id="79" name="Shape 79"/>
          <p:cNvSpPr/>
          <p:nvPr/>
        </p:nvSpPr>
        <p:spPr>
          <a:xfrm>
            <a:off x="1362625" y="3482494"/>
            <a:ext cx="10025721" cy="487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One-three sentences describing the results 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 Figure with a qPCR chart, properly labeled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A legend to the figure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Materials and methods</a:t>
            </a:r>
          </a:p>
          <a:p>
            <a:pPr marL="564444" lvl="0" indent="-564444" algn="l">
              <a:lnSpc>
                <a:spcPct val="2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Supplementary (if you think it is required)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7571112">
            <a:off x="746567" y="5163789"/>
            <a:ext cx="7494817" cy="355008"/>
          </a:xfrm>
          <a:prstGeom prst="rect">
            <a:avLst/>
          </a:prstGeom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25859" y="3940"/>
            <a:ext cx="12784882" cy="109493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What happens if you do not comply to the guidelines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463677" y="2154084"/>
            <a:ext cx="4509246" cy="50363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SzTx/>
              <a:buNone/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You are done with experiments</a:t>
            </a:r>
          </a:p>
        </p:txBody>
      </p:sp>
      <p:sp>
        <p:nvSpPr>
          <p:cNvPr id="85" name="Shape 85"/>
          <p:cNvSpPr/>
          <p:nvPr/>
        </p:nvSpPr>
        <p:spPr>
          <a:xfrm>
            <a:off x="4151932" y="1241478"/>
            <a:ext cx="5328990" cy="109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3000"/>
              </a:spcBef>
              <a:defRPr sz="1700">
                <a:solidFill>
                  <a:srgbClr val="BDFAA0"/>
                </a:solidFill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BDFAA0"/>
                </a:solidFill>
              </a:rPr>
              <a:t>Do everything from scratch and properly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1441064" y="2795075"/>
            <a:ext cx="4644778" cy="1200044"/>
            <a:chOff x="0" y="-169754"/>
            <a:chExt cx="4644776" cy="1200042"/>
          </a:xfrm>
        </p:grpSpPr>
        <p:sp>
          <p:nvSpPr>
            <p:cNvPr id="86" name="Shape 86"/>
            <p:cNvSpPr/>
            <p:nvPr/>
          </p:nvSpPr>
          <p:spPr>
            <a:xfrm>
              <a:off x="0" y="526653"/>
              <a:ext cx="4644777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you wrote the manuscript</a:t>
              </a:r>
            </a:p>
          </p:txBody>
        </p:sp>
        <p:pic>
          <p:nvPicPr>
            <p:cNvPr id="87" name="Picture 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8100000">
              <a:off x="3207716" y="82463"/>
              <a:ext cx="860433" cy="355009"/>
            </a:xfrm>
            <a:prstGeom prst="rect">
              <a:avLst/>
            </a:prstGeom>
            <a:effectLst/>
          </p:spPr>
        </p:pic>
      </p:grpSp>
      <p:grpSp>
        <p:nvGrpSpPr>
          <p:cNvPr id="93" name="Group 93"/>
          <p:cNvGrpSpPr/>
          <p:nvPr/>
        </p:nvGrpSpPr>
        <p:grpSpPr>
          <a:xfrm>
            <a:off x="1239556" y="3964687"/>
            <a:ext cx="3533031" cy="891976"/>
            <a:chOff x="-83611" y="217239"/>
            <a:chExt cx="3533030" cy="891975"/>
          </a:xfrm>
        </p:grpSpPr>
        <p:sp>
          <p:nvSpPr>
            <p:cNvPr id="90" name="Shape 90"/>
            <p:cNvSpPr/>
            <p:nvPr/>
          </p:nvSpPr>
          <p:spPr>
            <a:xfrm>
              <a:off x="-83612" y="605580"/>
              <a:ext cx="3533032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you submit manuscript</a:t>
              </a:r>
            </a:p>
          </p:txBody>
        </p:sp>
        <p:pic>
          <p:nvPicPr>
            <p:cNvPr id="91" name="Picture 90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400000">
              <a:off x="1423442" y="299197"/>
              <a:ext cx="518924" cy="355008"/>
            </a:xfrm>
            <a:prstGeom prst="rect">
              <a:avLst/>
            </a:prstGeom>
            <a:effectLst/>
          </p:spPr>
        </p:pic>
      </p:grpSp>
      <p:grpSp>
        <p:nvGrpSpPr>
          <p:cNvPr id="97" name="Group 97"/>
          <p:cNvGrpSpPr/>
          <p:nvPr/>
        </p:nvGrpSpPr>
        <p:grpSpPr>
          <a:xfrm>
            <a:off x="599267" y="4707864"/>
            <a:ext cx="2806999" cy="851301"/>
            <a:chOff x="-50800" y="226531"/>
            <a:chExt cx="2806997" cy="851300"/>
          </a:xfrm>
        </p:grpSpPr>
        <p:sp>
          <p:nvSpPr>
            <p:cNvPr id="94" name="Shape 94"/>
            <p:cNvSpPr/>
            <p:nvPr/>
          </p:nvSpPr>
          <p:spPr>
            <a:xfrm>
              <a:off x="-50800" y="574197"/>
              <a:ext cx="2806998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it is accepted</a:t>
              </a:r>
            </a:p>
          </p:txBody>
        </p:sp>
        <p:pic>
          <p:nvPicPr>
            <p:cNvPr id="95" name="Picture 94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8100000">
              <a:off x="759940" y="350047"/>
              <a:ext cx="496407" cy="355009"/>
            </a:xfrm>
            <a:prstGeom prst="rect">
              <a:avLst/>
            </a:prstGeom>
            <a:effectLst/>
          </p:spPr>
        </p:pic>
      </p:grpSp>
      <p:grpSp>
        <p:nvGrpSpPr>
          <p:cNvPr id="101" name="Group 101"/>
          <p:cNvGrpSpPr/>
          <p:nvPr/>
        </p:nvGrpSpPr>
        <p:grpSpPr>
          <a:xfrm>
            <a:off x="8915832" y="6583119"/>
            <a:ext cx="4073179" cy="2671048"/>
            <a:chOff x="0" y="0"/>
            <a:chExt cx="4073177" cy="2671047"/>
          </a:xfrm>
        </p:grpSpPr>
        <p:pic>
          <p:nvPicPr>
            <p:cNvPr id="98" name="Picture 97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337002">
              <a:off x="826332" y="1867539"/>
              <a:ext cx="1285802" cy="355008"/>
            </a:xfrm>
            <a:prstGeom prst="rect">
              <a:avLst/>
            </a:prstGeom>
            <a:effectLst/>
          </p:spPr>
        </p:pic>
        <p:sp>
          <p:nvSpPr>
            <p:cNvPr id="100" name="Shape 100"/>
            <p:cNvSpPr/>
            <p:nvPr/>
          </p:nvSpPr>
          <p:spPr>
            <a:xfrm>
              <a:off x="0" y="0"/>
              <a:ext cx="4073178" cy="1433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3000"/>
                </a:spcBef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EC5D57"/>
                  </a:solidFill>
                  <a:latin typeface="+mn-lt"/>
                  <a:ea typeface="+mn-ea"/>
                  <a:cs typeface="+mn-cs"/>
                  <a:sym typeface="Chalkduster"/>
                </a:rPr>
                <a:t>YOURS,</a:t>
              </a:r>
              <a:r>
                <a:rPr>
                  <a:solidFill>
                    <a:srgbClr val="EC5D57"/>
                  </a:solidFill>
                  <a:latin typeface="+mn-lt"/>
                  <a:ea typeface="+mn-ea"/>
                  <a:cs typeface="+mn-cs"/>
                  <a:sym typeface="Chalkduster"/>
                </a:rPr>
                <a:t> not your coauthors carrier will be at stake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12105" y="1115840"/>
            <a:ext cx="3484628" cy="1346204"/>
            <a:chOff x="0" y="0"/>
            <a:chExt cx="3484627" cy="1346202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2451123" cy="1346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spcBef>
                  <a:spcPts val="3000"/>
                </a:spcBef>
                <a:defRPr sz="1600">
                  <a:solidFill>
                    <a:srgbClr val="C5F7BD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5F7BD"/>
                  </a:solidFill>
                </a:rPr>
                <a:t>wow! I got completely different results</a:t>
              </a:r>
            </a:p>
          </p:txBody>
        </p:sp>
        <p:pic>
          <p:nvPicPr>
            <p:cNvPr id="103" name="Picture 102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0800000">
              <a:off x="2560657" y="259326"/>
              <a:ext cx="923971" cy="355008"/>
            </a:xfrm>
            <a:prstGeom prst="rect">
              <a:avLst/>
            </a:prstGeom>
            <a:effectLst/>
          </p:spPr>
        </p:pic>
      </p:grpSp>
      <p:grpSp>
        <p:nvGrpSpPr>
          <p:cNvPr id="109" name="Group 109"/>
          <p:cNvGrpSpPr/>
          <p:nvPr/>
        </p:nvGrpSpPr>
        <p:grpSpPr>
          <a:xfrm>
            <a:off x="154767" y="5410365"/>
            <a:ext cx="1946125" cy="1895148"/>
            <a:chOff x="0" y="-169754"/>
            <a:chExt cx="1946124" cy="1895146"/>
          </a:xfrm>
        </p:grpSpPr>
        <p:pic>
          <p:nvPicPr>
            <p:cNvPr id="106" name="Picture 105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8100000">
              <a:off x="601432" y="-43616"/>
              <a:ext cx="503826" cy="355008"/>
            </a:xfrm>
            <a:prstGeom prst="rect">
              <a:avLst/>
            </a:prstGeom>
            <a:effectLst/>
          </p:spPr>
        </p:pic>
        <p:sp>
          <p:nvSpPr>
            <p:cNvPr id="108" name="Shape 108"/>
            <p:cNvSpPr/>
            <p:nvPr/>
          </p:nvSpPr>
          <p:spPr>
            <a:xfrm>
              <a:off x="0" y="379188"/>
              <a:ext cx="1946125" cy="1346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7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>
                  <a:solidFill>
                    <a:srgbClr val="FFFFFF"/>
                  </a:solidFill>
                </a:rPr>
                <a:t>it is sloppy, but still true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741326" y="5522757"/>
            <a:ext cx="3664353" cy="1693681"/>
            <a:chOff x="-26722" y="-144135"/>
            <a:chExt cx="3664351" cy="1693680"/>
          </a:xfrm>
        </p:grpSpPr>
        <p:sp>
          <p:nvSpPr>
            <p:cNvPr id="110" name="Shape 110"/>
            <p:cNvSpPr/>
            <p:nvPr/>
          </p:nvSpPr>
          <p:spPr>
            <a:xfrm>
              <a:off x="241300" y="203342"/>
              <a:ext cx="3396330" cy="1346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17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>
                  <a:solidFill>
                    <a:srgbClr val="FFFFFF"/>
                  </a:solidFill>
                </a:rPr>
                <a:t>another group publishes contradicting results</a:t>
              </a:r>
            </a:p>
          </p:txBody>
        </p:sp>
        <p:pic>
          <p:nvPicPr>
            <p:cNvPr id="111" name="Picture 110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700000">
              <a:off x="25008" y="-17996"/>
              <a:ext cx="503826" cy="355008"/>
            </a:xfrm>
            <a:prstGeom prst="rect">
              <a:avLst/>
            </a:prstGeom>
            <a:effectLst/>
          </p:spPr>
        </p:pic>
      </p:grpSp>
      <p:grpSp>
        <p:nvGrpSpPr>
          <p:cNvPr id="117" name="Group 117"/>
          <p:cNvGrpSpPr/>
          <p:nvPr/>
        </p:nvGrpSpPr>
        <p:grpSpPr>
          <a:xfrm>
            <a:off x="652214" y="6640685"/>
            <a:ext cx="2701105" cy="1566286"/>
            <a:chOff x="0" y="-132997"/>
            <a:chExt cx="2701104" cy="1566285"/>
          </a:xfrm>
        </p:grpSpPr>
        <p:pic>
          <p:nvPicPr>
            <p:cNvPr id="114" name="Picture 113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7123540">
              <a:off x="1212624" y="128396"/>
              <a:ext cx="806420" cy="355009"/>
            </a:xfrm>
            <a:prstGeom prst="rect">
              <a:avLst/>
            </a:prstGeom>
            <a:effectLst/>
          </p:spPr>
        </p:pic>
        <p:sp>
          <p:nvSpPr>
            <p:cNvPr id="116" name="Shape 116"/>
            <p:cNvSpPr/>
            <p:nvPr/>
          </p:nvSpPr>
          <p:spPr>
            <a:xfrm>
              <a:off x="0" y="598287"/>
              <a:ext cx="2701105" cy="8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000"/>
                </a:spcBef>
                <a:defRPr sz="19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You are asked to provide raw data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487114" y="8189620"/>
            <a:ext cx="2701106" cy="1231095"/>
            <a:chOff x="0" y="-144044"/>
            <a:chExt cx="2701104" cy="1231093"/>
          </a:xfrm>
        </p:grpSpPr>
        <p:pic>
          <p:nvPicPr>
            <p:cNvPr id="118" name="Picture 117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7385509">
              <a:off x="717793" y="-30750"/>
              <a:ext cx="462846" cy="355008"/>
            </a:xfrm>
            <a:prstGeom prst="rect">
              <a:avLst/>
            </a:prstGeom>
            <a:effectLst/>
          </p:spPr>
        </p:pic>
        <p:sp>
          <p:nvSpPr>
            <p:cNvPr id="120" name="Shape 120"/>
            <p:cNvSpPr/>
            <p:nvPr/>
          </p:nvSpPr>
          <p:spPr>
            <a:xfrm>
              <a:off x="0" y="252048"/>
              <a:ext cx="2701105" cy="8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000"/>
                </a:spcBef>
                <a:defRPr sz="19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it is obviously not good enough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3063620" y="8594192"/>
            <a:ext cx="3533218" cy="835001"/>
            <a:chOff x="-44449" y="0"/>
            <a:chExt cx="3533216" cy="835000"/>
          </a:xfrm>
        </p:grpSpPr>
        <p:pic>
          <p:nvPicPr>
            <p:cNvPr id="122" name="Picture 121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44450" y="408282"/>
              <a:ext cx="779584" cy="355008"/>
            </a:xfrm>
            <a:prstGeom prst="rect">
              <a:avLst/>
            </a:prstGeom>
            <a:effectLst/>
          </p:spPr>
        </p:pic>
        <p:sp>
          <p:nvSpPr>
            <p:cNvPr id="124" name="Shape 124"/>
            <p:cNvSpPr/>
            <p:nvPr/>
          </p:nvSpPr>
          <p:spPr>
            <a:xfrm>
              <a:off x="787661" y="0"/>
              <a:ext cx="2701106" cy="8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000"/>
                </a:spcBef>
                <a:defRPr sz="1900"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900">
                  <a:solidFill>
                    <a:srgbClr val="FFFFFF"/>
                  </a:solidFill>
                </a:rPr>
                <a:t>you can’t prove your conclusions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6630334" y="8968248"/>
            <a:ext cx="5004812" cy="503636"/>
            <a:chOff x="-44450" y="0"/>
            <a:chExt cx="5004811" cy="503634"/>
          </a:xfrm>
        </p:grpSpPr>
        <p:sp>
          <p:nvSpPr>
            <p:cNvPr id="126" name="Shape 126"/>
            <p:cNvSpPr/>
            <p:nvPr/>
          </p:nvSpPr>
          <p:spPr>
            <a:xfrm>
              <a:off x="724713" y="0"/>
              <a:ext cx="4235649" cy="503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3000"/>
                </a:spcBef>
                <a:defRPr sz="2000">
                  <a:solidFill>
                    <a:srgbClr val="EC5D57"/>
                  </a:solidFill>
                  <a:latin typeface="+mn-lt"/>
                  <a:ea typeface="+mn-ea"/>
                  <a:cs typeface="+mn-cs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EC5D57"/>
                  </a:solidFill>
                </a:rPr>
                <a:t>RETRACTION of the article</a:t>
              </a:r>
            </a:p>
          </p:txBody>
        </p:sp>
        <p:pic>
          <p:nvPicPr>
            <p:cNvPr id="127" name="Picture 126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44450" y="74313"/>
              <a:ext cx="609043" cy="355008"/>
            </a:xfrm>
            <a:prstGeom prst="rect">
              <a:avLst/>
            </a:prstGeom>
            <a:effectLst/>
          </p:spPr>
        </p:pic>
      </p:grpSp>
      <p:grpSp>
        <p:nvGrpSpPr>
          <p:cNvPr id="136" name="Group 136"/>
          <p:cNvGrpSpPr/>
          <p:nvPr/>
        </p:nvGrpSpPr>
        <p:grpSpPr>
          <a:xfrm>
            <a:off x="3101637" y="1818991"/>
            <a:ext cx="2987044" cy="3805181"/>
            <a:chOff x="0" y="-103089"/>
            <a:chExt cx="2987042" cy="3805179"/>
          </a:xfrm>
        </p:grpSpPr>
        <p:grpSp>
          <p:nvGrpSpPr>
            <p:cNvPr id="133" name="Group 133"/>
            <p:cNvGrpSpPr/>
            <p:nvPr/>
          </p:nvGrpSpPr>
          <p:grpSpPr>
            <a:xfrm>
              <a:off x="0" y="2777492"/>
              <a:ext cx="2806998" cy="924599"/>
              <a:chOff x="-12700" y="185461"/>
              <a:chExt cx="2806997" cy="924598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-12700" y="606425"/>
                <a:ext cx="2806998" cy="503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>
                  <a:spcBef>
                    <a:spcPts val="3000"/>
                  </a:spcBef>
                  <a:defRPr sz="2000">
                    <a:solidFill>
                      <a:srgbClr val="BDFAA0"/>
                    </a:solidFill>
                    <a:latin typeface="+mn-lt"/>
                    <a:ea typeface="+mn-ea"/>
                    <a:cs typeface="+mn-cs"/>
                    <a:sym typeface="Chalkduster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000">
                    <a:solidFill>
                      <a:srgbClr val="BDFAA0"/>
                    </a:solidFill>
                  </a:rPr>
                  <a:t>reviewers reject it</a:t>
                </a:r>
              </a:p>
            </p:txBody>
          </p:sp>
          <p:pic>
            <p:nvPicPr>
              <p:cNvPr id="131" name="Picture 130"/>
              <p:cNvPicPr/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 rot="3749632">
                <a:off x="445993" y="357913"/>
                <a:ext cx="604259" cy="355008"/>
              </a:xfrm>
              <a:prstGeom prst="rect">
                <a:avLst/>
              </a:prstGeom>
              <a:effectLst/>
            </p:spPr>
          </p:pic>
        </p:grpSp>
        <p:pic>
          <p:nvPicPr>
            <p:cNvPr id="134" name="Picture 133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17577220">
              <a:off x="235736" y="1503001"/>
              <a:ext cx="3723572" cy="3550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1" animBg="1" advAuto="0"/>
      <p:bldP spid="84" grpId="1" animBg="1" advAuto="0"/>
      <p:bldP spid="85" grpId="6" animBg="1" advAuto="0"/>
      <p:bldP spid="89" grpId="2" animBg="1" advAuto="0"/>
      <p:bldP spid="93" grpId="3" animBg="1" advAuto="0"/>
      <p:bldP spid="97" grpId="4" animBg="1" advAuto="0"/>
      <p:bldP spid="101" grpId="15" animBg="1" advAuto="0"/>
      <p:bldP spid="105" grpId="12" animBg="1" advAuto="0"/>
      <p:bldP spid="109" grpId="7" animBg="1" advAuto="0"/>
      <p:bldP spid="113" grpId="8" animBg="1" advAuto="0"/>
      <p:bldP spid="117" grpId="9" animBg="1" advAuto="0"/>
      <p:bldP spid="121" grpId="10" animBg="1" advAuto="0"/>
      <p:bldP spid="125" grpId="13" animBg="1" advAuto="0"/>
      <p:bldP spid="129" grpId="14" animBg="1" advAuto="0"/>
      <p:bldP spid="136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halkboard"/>
            <a:ea typeface="Chalkboard"/>
            <a:cs typeface="Chalkboard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Macintosh PowerPoint</Application>
  <PresentationFormat>Custom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The very LAST homework </vt:lpstr>
      <vt:lpstr>Plan well BEFORE you start your qPCR</vt:lpstr>
      <vt:lpstr>happens all the time</vt:lpstr>
      <vt:lpstr>keep in mind the bigger picture</vt:lpstr>
      <vt:lpstr>PowerPoint Presentation</vt:lpstr>
      <vt:lpstr>Homework</vt:lpstr>
      <vt:lpstr>PowerPoint Presentation</vt:lpstr>
      <vt:lpstr>PowerPoint Presentation</vt:lpstr>
      <vt:lpstr>What happens if you do not comply to the guidelines</vt:lpstr>
      <vt:lpstr>What happens if you do not comply to the guidelines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very LAST homework </dc:title>
  <cp:lastModifiedBy>Alena Minina</cp:lastModifiedBy>
  <cp:revision>1</cp:revision>
  <dcterms:modified xsi:type="dcterms:W3CDTF">2014-10-24T13:02:42Z</dcterms:modified>
</cp:coreProperties>
</file>